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311" r:id="rId2"/>
    <p:sldId id="303" r:id="rId3"/>
    <p:sldId id="304" r:id="rId4"/>
    <p:sldId id="305" r:id="rId5"/>
    <p:sldId id="306" r:id="rId6"/>
    <p:sldId id="307" r:id="rId7"/>
    <p:sldId id="308" r:id="rId8"/>
    <p:sldId id="270" r:id="rId9"/>
    <p:sldId id="271" r:id="rId10"/>
    <p:sldId id="272" r:id="rId11"/>
    <p:sldId id="280" r:id="rId12"/>
    <p:sldId id="281" r:id="rId13"/>
    <p:sldId id="282" r:id="rId14"/>
    <p:sldId id="283" r:id="rId15"/>
    <p:sldId id="285" r:id="rId16"/>
    <p:sldId id="284" r:id="rId17"/>
    <p:sldId id="286" r:id="rId18"/>
    <p:sldId id="287" r:id="rId19"/>
    <p:sldId id="288" r:id="rId20"/>
    <p:sldId id="289" r:id="rId21"/>
    <p:sldId id="290" r:id="rId22"/>
    <p:sldId id="291" r:id="rId23"/>
    <p:sldId id="292" r:id="rId24"/>
    <p:sldId id="293" r:id="rId25"/>
    <p:sldId id="310" r:id="rId26"/>
    <p:sldId id="294" r:id="rId27"/>
    <p:sldId id="295" r:id="rId28"/>
    <p:sldId id="296" r:id="rId29"/>
    <p:sldId id="297" r:id="rId30"/>
    <p:sldId id="298" r:id="rId31"/>
    <p:sldId id="299" r:id="rId32"/>
    <p:sldId id="300" r:id="rId33"/>
    <p:sldId id="301" r:id="rId34"/>
    <p:sldId id="30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6433" autoAdjust="0"/>
  </p:normalViewPr>
  <p:slideViewPr>
    <p:cSldViewPr snapToGrid="0">
      <p:cViewPr varScale="1">
        <p:scale>
          <a:sx n="116" d="100"/>
          <a:sy n="116" d="100"/>
        </p:scale>
        <p:origin x="336" y="108"/>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3/13/2019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3/13/2019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kxNO0lQ-YN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youtube.com/watch?v=G-1jjwyQMlQ"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GB" b="1" dirty="0" smtClean="0">
                <a:solidFill>
                  <a:srgbClr val="00B050"/>
                </a:solidFill>
                <a:hlinkClick r:id="rId3"/>
              </a:rPr>
              <a:t>https://www.youtube.com/watch?v=kxNO0lQ-YNs</a:t>
            </a:r>
            <a:endParaRPr lang="ga-IE" b="1" dirty="0" smtClean="0">
              <a:solidFill>
                <a:srgbClr val="00B050"/>
              </a:solidFill>
            </a:endParaRPr>
          </a:p>
          <a:p>
            <a:pPr lvl="1"/>
            <a:r>
              <a:rPr lang="en-GB" b="1" dirty="0" smtClean="0">
                <a:solidFill>
                  <a:srgbClr val="00B050"/>
                </a:solidFill>
                <a:hlinkClick r:id="rId4"/>
              </a:rPr>
              <a:t>https://www.youtube.com/watch?v=G-1jjwyQMlQ</a:t>
            </a:r>
            <a:endParaRPr lang="ga-IE" b="1" dirty="0" smtClean="0">
              <a:solidFill>
                <a:srgbClr val="00B050"/>
              </a:solidFill>
            </a:endParaRPr>
          </a:p>
          <a:p>
            <a:endParaRPr lang="en-GB" dirty="0"/>
          </a:p>
        </p:txBody>
      </p:sp>
      <p:sp>
        <p:nvSpPr>
          <p:cNvPr id="4" name="Slide Number Placeholder 3"/>
          <p:cNvSpPr>
            <a:spLocks noGrp="1"/>
          </p:cNvSpPr>
          <p:nvPr>
            <p:ph type="sldNum" sz="quarter" idx="10"/>
          </p:nvPr>
        </p:nvSpPr>
        <p:spPr/>
        <p:txBody>
          <a:bodyPr/>
          <a:lstStyle/>
          <a:p>
            <a:fld id="{DED491D0-8E1B-49C7-849B-A28568D94497}" type="slidenum">
              <a:rPr lang="en-GB" smtClean="0"/>
              <a:t>7</a:t>
            </a:fld>
            <a:endParaRPr lang="en-GB"/>
          </a:p>
        </p:txBody>
      </p:sp>
    </p:spTree>
    <p:extLst>
      <p:ext uri="{BB962C8B-B14F-4D97-AF65-F5344CB8AC3E}">
        <p14:creationId xmlns:p14="http://schemas.microsoft.com/office/powerpoint/2010/main" val="971970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3/13/2019</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3/13/2019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3/13/2019</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000">
                <a:solidFill>
                  <a:srgbClr val="92D050"/>
                </a:solidFill>
                <a:latin typeface="Berlin Sans FB Demi" panose="020E0802020502020306" pitchFamily="34" charset="0"/>
              </a:defRPr>
            </a:lvl1pPr>
          </a:lstStyle>
          <a:p>
            <a:r>
              <a:rPr lang="en-US" dirty="0" smtClean="0"/>
              <a:t>Click to edit Master title style</a:t>
            </a:r>
            <a:endParaRPr dirty="0"/>
          </a:p>
        </p:txBody>
      </p:sp>
      <p:sp>
        <p:nvSpPr>
          <p:cNvPr id="3" name="Content Placeholder 2"/>
          <p:cNvSpPr>
            <a:spLocks noGrp="1"/>
          </p:cNvSpPr>
          <p:nvPr>
            <p:ph idx="1"/>
          </p:nvPr>
        </p:nvSpPr>
        <p:spPr/>
        <p:txBody>
          <a:bodyPr>
            <a:normAutofit/>
          </a:bodyPr>
          <a:lstStyle>
            <a:lvl1pPr>
              <a:lnSpc>
                <a:spcPct val="150000"/>
              </a:lnSpc>
              <a:defRPr sz="3200"/>
            </a:lvl1pPr>
            <a:lvl2pPr>
              <a:lnSpc>
                <a:spcPct val="150000"/>
              </a:lnSpc>
              <a:defRPr sz="3200">
                <a:solidFill>
                  <a:srgbClr val="002060"/>
                </a:solidFill>
                <a:latin typeface="Candara" panose="020E0502030303020204" pitchFamily="34" charset="0"/>
              </a:defRPr>
            </a:lvl2pPr>
            <a:lvl3pPr>
              <a:lnSpc>
                <a:spcPct val="150000"/>
              </a:lnSpc>
              <a:defRPr sz="2800"/>
            </a:lvl3pPr>
            <a:lvl4pPr>
              <a:lnSpc>
                <a:spcPct val="150000"/>
              </a:lnSpc>
              <a:defRPr sz="2400"/>
            </a:lvl4pPr>
            <a:lvl5pPr>
              <a:lnSpc>
                <a:spcPct val="150000"/>
              </a:lnSpc>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2CCFE9AC-F15C-4FA0-A6F1-298829FA691D}" type="datetimeFigureOut">
              <a:rPr lang="en-US"/>
              <a:t>3/13/2019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latin typeface="Aharoni" panose="02010803020104030203" pitchFamily="2" charset="-79"/>
                <a:cs typeface="Aharoni" panose="02010803020104030203" pitchFamily="2" charset="-79"/>
              </a:defRPr>
            </a:lvl1pPr>
          </a:lstStyle>
          <a:p>
            <a:r>
              <a:rPr lang="en-US" dirty="0" smtClean="0"/>
              <a:t>Click to edit Master title style</a:t>
            </a:r>
            <a:endParaRPr dirty="0"/>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rgbClr val="FF0000"/>
                </a:solidFill>
                <a:latin typeface="Arial Black" panose="020B0A040201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3/13/2019</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3/13/2019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3/13/2019</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000">
                <a:latin typeface="Aharoni" panose="02010803020104030203" pitchFamily="2" charset="-79"/>
                <a:cs typeface="Aharoni" panose="02010803020104030203" pitchFamily="2" charset="-79"/>
              </a:defRPr>
            </a:lvl1pPr>
          </a:lstStyle>
          <a:p>
            <a:r>
              <a:rPr lang="en-US" dirty="0" smtClean="0"/>
              <a:t>Click to edit Master title style</a:t>
            </a:r>
            <a:endParaRPr dirty="0"/>
          </a:p>
        </p:txBody>
      </p:sp>
      <p:sp>
        <p:nvSpPr>
          <p:cNvPr id="3" name="Date Placeholder 2"/>
          <p:cNvSpPr>
            <a:spLocks noGrp="1"/>
          </p:cNvSpPr>
          <p:nvPr>
            <p:ph type="dt" sz="half" idx="10"/>
          </p:nvPr>
        </p:nvSpPr>
        <p:spPr/>
        <p:txBody>
          <a:bodyPr/>
          <a:lstStyle/>
          <a:p>
            <a:fld id="{2CCFE9AC-F15C-4FA0-A6F1-298829FA691D}" type="datetimeFigureOut">
              <a:rPr lang="en-US"/>
              <a:t>3/13/2019</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3/13/2019</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3/13/2019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3/13/2019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3/13/2019</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ga-IE" dirty="0" smtClean="0"/>
              <a:t>OOPS CONCEPTS</a:t>
            </a:r>
            <a:endParaRPr lang="en-GB" dirty="0"/>
          </a:p>
        </p:txBody>
      </p:sp>
      <p:sp>
        <p:nvSpPr>
          <p:cNvPr id="3" name="Subtitle 2"/>
          <p:cNvSpPr>
            <a:spLocks noGrp="1"/>
          </p:cNvSpPr>
          <p:nvPr>
            <p:ph type="subTitle" idx="1"/>
          </p:nvPr>
        </p:nvSpPr>
        <p:spPr/>
        <p:txBody>
          <a:bodyPr/>
          <a:lstStyle/>
          <a:p>
            <a:r>
              <a:rPr lang="ga-IE" b="1" dirty="0" smtClean="0">
                <a:solidFill>
                  <a:srgbClr val="002060"/>
                </a:solidFill>
                <a:latin typeface="Bauhaus 93" panose="04030905020B02020C02" pitchFamily="82" charset="0"/>
              </a:rPr>
              <a:t>CHAPTER - 10</a:t>
            </a:r>
            <a:endParaRPr lang="en-GB" b="1" dirty="0">
              <a:solidFill>
                <a:srgbClr val="002060"/>
              </a:solidFill>
              <a:latin typeface="Bauhaus 93" panose="04030905020B02020C02" pitchFamily="82" charset="0"/>
            </a:endParaRPr>
          </a:p>
        </p:txBody>
      </p:sp>
    </p:spTree>
    <p:extLst>
      <p:ext uri="{BB962C8B-B14F-4D97-AF65-F5344CB8AC3E}">
        <p14:creationId xmlns:p14="http://schemas.microsoft.com/office/powerpoint/2010/main" val="164042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96974" y="0"/>
            <a:ext cx="8398051" cy="6858000"/>
          </a:xfrm>
          <a:prstGeom prst="rect">
            <a:avLst/>
          </a:prstGeom>
        </p:spPr>
      </p:pic>
    </p:spTree>
    <p:extLst>
      <p:ext uri="{BB962C8B-B14F-4D97-AF65-F5344CB8AC3E}">
        <p14:creationId xmlns:p14="http://schemas.microsoft.com/office/powerpoint/2010/main" val="255495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Using inheritance</a:t>
            </a:r>
            <a:endParaRPr lang="en-GB" dirty="0"/>
          </a:p>
        </p:txBody>
      </p:sp>
      <p:pic>
        <p:nvPicPr>
          <p:cNvPr id="4" name="Content Placeholder 3"/>
          <p:cNvPicPr>
            <a:picLocks noGrp="1" noChangeAspect="1"/>
          </p:cNvPicPr>
          <p:nvPr>
            <p:ph idx="1"/>
          </p:nvPr>
        </p:nvPicPr>
        <p:blipFill rotWithShape="1">
          <a:blip r:embed="rId2"/>
          <a:srcRect t="7125"/>
          <a:stretch/>
        </p:blipFill>
        <p:spPr>
          <a:xfrm>
            <a:off x="1582513" y="2315361"/>
            <a:ext cx="7413113" cy="3702211"/>
          </a:xfrm>
          <a:prstGeom prst="rect">
            <a:avLst/>
          </a:prstGeom>
        </p:spPr>
      </p:pic>
    </p:spTree>
    <p:extLst>
      <p:ext uri="{BB962C8B-B14F-4D97-AF65-F5344CB8AC3E}">
        <p14:creationId xmlns:p14="http://schemas.microsoft.com/office/powerpoint/2010/main" val="18686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Defining the base class</a:t>
            </a:r>
            <a:endParaRPr lang="en-GB" dirty="0"/>
          </a:p>
        </p:txBody>
      </p:sp>
      <p:pic>
        <p:nvPicPr>
          <p:cNvPr id="4" name="Content Placeholder 3"/>
          <p:cNvPicPr>
            <a:picLocks noGrp="1" noChangeAspect="1"/>
          </p:cNvPicPr>
          <p:nvPr>
            <p:ph idx="1"/>
          </p:nvPr>
        </p:nvPicPr>
        <p:blipFill>
          <a:blip r:embed="rId2"/>
          <a:stretch>
            <a:fillRect/>
          </a:stretch>
        </p:blipFill>
        <p:spPr>
          <a:xfrm>
            <a:off x="1280160" y="2513180"/>
            <a:ext cx="9018181" cy="3539955"/>
          </a:xfrm>
          <a:prstGeom prst="rect">
            <a:avLst/>
          </a:prstGeom>
        </p:spPr>
      </p:pic>
    </p:spTree>
    <p:extLst>
      <p:ext uri="{BB962C8B-B14F-4D97-AF65-F5344CB8AC3E}">
        <p14:creationId xmlns:p14="http://schemas.microsoft.com/office/powerpoint/2010/main" val="122852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Virtual keyword</a:t>
            </a:r>
            <a:endParaRPr lang="en-GB" dirty="0"/>
          </a:p>
        </p:txBody>
      </p:sp>
      <p:sp>
        <p:nvSpPr>
          <p:cNvPr id="3" name="Content Placeholder 2"/>
          <p:cNvSpPr>
            <a:spLocks noGrp="1"/>
          </p:cNvSpPr>
          <p:nvPr>
            <p:ph idx="1"/>
          </p:nvPr>
        </p:nvSpPr>
        <p:spPr>
          <a:xfrm>
            <a:off x="0" y="1679020"/>
            <a:ext cx="12021298" cy="5178980"/>
          </a:xfrm>
        </p:spPr>
        <p:txBody>
          <a:bodyPr>
            <a:noAutofit/>
          </a:bodyPr>
          <a:lstStyle/>
          <a:p>
            <a:pPr>
              <a:lnSpc>
                <a:spcPct val="170000"/>
              </a:lnSpc>
            </a:pPr>
            <a:r>
              <a:rPr lang="ga-IE" sz="1600" dirty="0"/>
              <a:t>The previous slide </a:t>
            </a:r>
            <a:r>
              <a:rPr lang="en-IE" sz="1600" dirty="0"/>
              <a:t>shows how to create a class that can be used as a base class for one or more derived classes. To start, you define the properties, methods, and </a:t>
            </a:r>
            <a:r>
              <a:rPr lang="ga-IE" sz="1600" dirty="0"/>
              <a:t> </a:t>
            </a:r>
            <a:r>
              <a:rPr lang="en-IE" sz="1600" dirty="0"/>
              <a:t>other members of the class just as you would for any other class. </a:t>
            </a:r>
            <a:r>
              <a:rPr lang="en-IE" sz="1600" dirty="0">
                <a:solidFill>
                  <a:srgbClr val="7030A0"/>
                </a:solidFill>
              </a:rPr>
              <a:t>Then, if you want a class that's derived from this class to be able to override one </a:t>
            </a:r>
            <a:r>
              <a:rPr lang="ga-IE" sz="1600" dirty="0" smtClean="0">
                <a:solidFill>
                  <a:srgbClr val="7030A0"/>
                </a:solidFill>
              </a:rPr>
              <a:t>o</a:t>
            </a:r>
            <a:r>
              <a:rPr lang="en-IE" sz="1600" dirty="0" smtClean="0">
                <a:solidFill>
                  <a:srgbClr val="7030A0"/>
                </a:solidFill>
              </a:rPr>
              <a:t>f </a:t>
            </a:r>
            <a:r>
              <a:rPr lang="en-IE" sz="1600" dirty="0">
                <a:solidFill>
                  <a:srgbClr val="7030A0"/>
                </a:solidFill>
              </a:rPr>
              <a:t>the </a:t>
            </a:r>
            <a:r>
              <a:rPr lang="ga-IE" sz="1600" dirty="0">
                <a:solidFill>
                  <a:srgbClr val="7030A0"/>
                </a:solidFill>
              </a:rPr>
              <a:t> </a:t>
            </a:r>
            <a:r>
              <a:rPr lang="en-IE" sz="1600" dirty="0">
                <a:solidFill>
                  <a:srgbClr val="7030A0"/>
                </a:solidFill>
              </a:rPr>
              <a:t>members of the base class, you include the </a:t>
            </a:r>
            <a:r>
              <a:rPr lang="en-IE" sz="1600" b="1" dirty="0">
                <a:solidFill>
                  <a:srgbClr val="00B0F0"/>
                </a:solidFill>
              </a:rPr>
              <a:t>virtual keyword </a:t>
            </a:r>
            <a:r>
              <a:rPr lang="en-IE" sz="1600" dirty="0">
                <a:solidFill>
                  <a:srgbClr val="7030A0"/>
                </a:solidFill>
              </a:rPr>
              <a:t>on the declaration </a:t>
            </a:r>
            <a:r>
              <a:rPr lang="ga-IE" sz="1600" dirty="0">
                <a:solidFill>
                  <a:srgbClr val="7030A0"/>
                </a:solidFill>
              </a:rPr>
              <a:t> </a:t>
            </a:r>
            <a:r>
              <a:rPr lang="en-IE" sz="1600" dirty="0">
                <a:solidFill>
                  <a:srgbClr val="7030A0"/>
                </a:solidFill>
              </a:rPr>
              <a:t>for that member. </a:t>
            </a:r>
            <a:endParaRPr lang="ga-IE" sz="1600" dirty="0">
              <a:solidFill>
                <a:srgbClr val="7030A0"/>
              </a:solidFill>
            </a:endParaRPr>
          </a:p>
          <a:p>
            <a:pPr>
              <a:lnSpc>
                <a:spcPct val="170000"/>
              </a:lnSpc>
            </a:pPr>
            <a:r>
              <a:rPr lang="en-IE" sz="1600" dirty="0"/>
              <a:t>The code shown in this figure, for example, uses the virtual </a:t>
            </a:r>
            <a:r>
              <a:rPr lang="ga-IE" sz="1600" dirty="0"/>
              <a:t> </a:t>
            </a:r>
            <a:r>
              <a:rPr lang="en-IE" sz="1600" dirty="0"/>
              <a:t>keyword on the </a:t>
            </a:r>
            <a:r>
              <a:rPr lang="en-IE" sz="1600" b="1" dirty="0" err="1"/>
              <a:t>GetDisplayText</a:t>
            </a:r>
            <a:r>
              <a:rPr lang="en-IE" sz="1600" dirty="0"/>
              <a:t> method. Members that specify the virtual keyword are often called </a:t>
            </a:r>
            <a:r>
              <a:rPr lang="en-IE" sz="1600" b="1" dirty="0">
                <a:solidFill>
                  <a:srgbClr val="00B050"/>
                </a:solidFill>
              </a:rPr>
              <a:t>virtual members</a:t>
            </a:r>
            <a:r>
              <a:rPr lang="en-IE" sz="1600" dirty="0"/>
              <a:t>. </a:t>
            </a:r>
          </a:p>
          <a:p>
            <a:pPr>
              <a:lnSpc>
                <a:spcPct val="170000"/>
              </a:lnSpc>
            </a:pPr>
            <a:r>
              <a:rPr lang="en-IE" sz="1600" dirty="0"/>
              <a:t>Notice that the Product class provides an implementation of the </a:t>
            </a:r>
            <a:r>
              <a:rPr lang="ga-IE" sz="1600" dirty="0"/>
              <a:t> </a:t>
            </a:r>
            <a:r>
              <a:rPr lang="en-IE" sz="1600" dirty="0" err="1"/>
              <a:t>GetDisplayText</a:t>
            </a:r>
            <a:r>
              <a:rPr lang="en-IE" sz="1600" dirty="0"/>
              <a:t> method that returns a string containing the values for the Code, Description, and Price properties. If a derived class doesn't override the </a:t>
            </a:r>
            <a:r>
              <a:rPr lang="ga-IE" sz="1600" dirty="0"/>
              <a:t> </a:t>
            </a:r>
            <a:r>
              <a:rPr lang="en-IE" sz="1600" dirty="0" err="1"/>
              <a:t>GetDisplayText</a:t>
            </a:r>
            <a:r>
              <a:rPr lang="en-IE" sz="1600" dirty="0"/>
              <a:t> method, that </a:t>
            </a:r>
            <a:r>
              <a:rPr lang="ga-IE" sz="1600" dirty="0" smtClean="0"/>
              <a:t>derived </a:t>
            </a:r>
            <a:r>
              <a:rPr lang="en-IE" sz="1600" dirty="0" smtClean="0"/>
              <a:t>class </a:t>
            </a:r>
            <a:r>
              <a:rPr lang="ga-IE" sz="1600" dirty="0" smtClean="0"/>
              <a:t>w</a:t>
            </a:r>
            <a:r>
              <a:rPr lang="en-IE" sz="1600" dirty="0" smtClean="0"/>
              <a:t>ill </a:t>
            </a:r>
            <a:r>
              <a:rPr lang="en-IE" sz="1600" dirty="0"/>
              <a:t>simply inherit the version implemented </a:t>
            </a:r>
            <a:r>
              <a:rPr lang="ga-IE" sz="1600" dirty="0"/>
              <a:t> </a:t>
            </a:r>
            <a:r>
              <a:rPr lang="en-IE" sz="1600" dirty="0"/>
              <a:t>by this class. </a:t>
            </a:r>
            <a:endParaRPr lang="ga-IE" sz="1600" dirty="0"/>
          </a:p>
          <a:p>
            <a:pPr>
              <a:lnSpc>
                <a:spcPct val="170000"/>
              </a:lnSpc>
            </a:pPr>
            <a:r>
              <a:rPr lang="en-IE" sz="1600" b="1" dirty="0">
                <a:solidFill>
                  <a:srgbClr val="0070C0"/>
                </a:solidFill>
              </a:rPr>
              <a:t>As a result, creating a virtual member gives you the option of overriding the member in the derived class or allowing the derived class to defer to the version of the member defined by the base class</a:t>
            </a:r>
            <a:r>
              <a:rPr lang="en-IE" sz="1600" dirty="0"/>
              <a:t>. </a:t>
            </a:r>
          </a:p>
          <a:p>
            <a:pPr>
              <a:lnSpc>
                <a:spcPct val="170000"/>
              </a:lnSpc>
            </a:pPr>
            <a:endParaRPr lang="en-GB" sz="1600" dirty="0"/>
          </a:p>
        </p:txBody>
      </p:sp>
    </p:spTree>
    <p:extLst>
      <p:ext uri="{BB962C8B-B14F-4D97-AF65-F5344CB8AC3E}">
        <p14:creationId xmlns:p14="http://schemas.microsoft.com/office/powerpoint/2010/main" val="359414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Creating a subclass</a:t>
            </a:r>
            <a:endParaRPr lang="en-GB" dirty="0"/>
          </a:p>
        </p:txBody>
      </p:sp>
      <p:pic>
        <p:nvPicPr>
          <p:cNvPr id="4" name="Content Placeholder 3"/>
          <p:cNvPicPr>
            <a:picLocks noGrp="1" noChangeAspect="1"/>
          </p:cNvPicPr>
          <p:nvPr>
            <p:ph idx="1"/>
          </p:nvPr>
        </p:nvPicPr>
        <p:blipFill>
          <a:blip r:embed="rId2"/>
          <a:stretch>
            <a:fillRect/>
          </a:stretch>
        </p:blipFill>
        <p:spPr>
          <a:xfrm>
            <a:off x="1669218" y="2066683"/>
            <a:ext cx="7869063" cy="4215569"/>
          </a:xfrm>
          <a:prstGeom prst="rect">
            <a:avLst/>
          </a:prstGeom>
        </p:spPr>
      </p:pic>
    </p:spTree>
    <p:extLst>
      <p:ext uri="{BB962C8B-B14F-4D97-AF65-F5344CB8AC3E}">
        <p14:creationId xmlns:p14="http://schemas.microsoft.com/office/powerpoint/2010/main" val="344047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Creating a subclass</a:t>
            </a:r>
            <a:endParaRPr lang="en-GB" dirty="0"/>
          </a:p>
        </p:txBody>
      </p:sp>
      <p:sp>
        <p:nvSpPr>
          <p:cNvPr id="5" name="Content Placeholder 4"/>
          <p:cNvSpPr>
            <a:spLocks noGrp="1"/>
          </p:cNvSpPr>
          <p:nvPr>
            <p:ph idx="1"/>
          </p:nvPr>
        </p:nvSpPr>
        <p:spPr>
          <a:xfrm>
            <a:off x="310392" y="2022969"/>
            <a:ext cx="11291582" cy="4738558"/>
          </a:xfrm>
        </p:spPr>
        <p:txBody>
          <a:bodyPr>
            <a:noAutofit/>
          </a:bodyPr>
          <a:lstStyle/>
          <a:p>
            <a:r>
              <a:rPr lang="en-US" sz="1600" dirty="0"/>
              <a:t>A constructor of a derived class automatically calls the default constructor of the base class before the derived class constructor executes. If you want to call a non-default base class constructor, you can specify the constructor to call when you declare the constructor of the derived class. Then, you can pass parameters to the base class constructor. </a:t>
            </a:r>
          </a:p>
          <a:p>
            <a:r>
              <a:rPr lang="en-US" sz="1600" dirty="0"/>
              <a:t>You use the </a:t>
            </a:r>
            <a:r>
              <a:rPr lang="en-US" sz="1600" b="1" dirty="0">
                <a:solidFill>
                  <a:srgbClr val="7030A0"/>
                </a:solidFill>
              </a:rPr>
              <a:t>base keyword </a:t>
            </a:r>
            <a:r>
              <a:rPr lang="en-US" sz="1600" dirty="0"/>
              <a:t>to refer to a member of the base class. </a:t>
            </a:r>
          </a:p>
          <a:p>
            <a:r>
              <a:rPr lang="en-US" sz="1600" dirty="0"/>
              <a:t>You use the </a:t>
            </a:r>
            <a:r>
              <a:rPr lang="en-US" sz="1600" b="1" dirty="0">
                <a:solidFill>
                  <a:srgbClr val="7030A0"/>
                </a:solidFill>
              </a:rPr>
              <a:t>override keyword </a:t>
            </a:r>
            <a:r>
              <a:rPr lang="en-US" sz="1600" dirty="0"/>
              <a:t>to override a virtual member of the base class. </a:t>
            </a:r>
            <a:r>
              <a:rPr lang="en-IE" sz="1600" dirty="0"/>
              <a:t>The override keyword replaces a base class member in a derived </a:t>
            </a:r>
            <a:r>
              <a:rPr lang="en-IE" sz="1600" dirty="0" smtClean="0"/>
              <a:t>class</a:t>
            </a:r>
            <a:r>
              <a:rPr lang="ga-IE" sz="1600" dirty="0" smtClean="0"/>
              <a:t>.</a:t>
            </a:r>
            <a:endParaRPr lang="en-US" sz="1600" dirty="0"/>
          </a:p>
          <a:p>
            <a:r>
              <a:rPr lang="en-US" sz="1600" dirty="0"/>
              <a:t>You can use the </a:t>
            </a:r>
            <a:r>
              <a:rPr lang="en-US" sz="1600" b="1" dirty="0">
                <a:solidFill>
                  <a:srgbClr val="7030A0"/>
                </a:solidFill>
              </a:rPr>
              <a:t>new keyword </a:t>
            </a:r>
            <a:r>
              <a:rPr lang="en-US" sz="1600" dirty="0"/>
              <a:t>to provide a new implementation for a </a:t>
            </a:r>
            <a:r>
              <a:rPr lang="en-US" sz="1600" b="1" dirty="0">
                <a:solidFill>
                  <a:srgbClr val="00B0F0"/>
                </a:solidFill>
              </a:rPr>
              <a:t>non-virtual method or property </a:t>
            </a:r>
            <a:r>
              <a:rPr lang="en-US" sz="1600" dirty="0"/>
              <a:t>of the base class. </a:t>
            </a:r>
            <a:r>
              <a:rPr lang="en-US" sz="1600" b="1" dirty="0">
                <a:solidFill>
                  <a:srgbClr val="00B0F0"/>
                </a:solidFill>
              </a:rPr>
              <a:t>This is called hiding. </a:t>
            </a:r>
            <a:r>
              <a:rPr lang="en-IE" sz="1600" dirty="0" smtClean="0"/>
              <a:t>The </a:t>
            </a:r>
            <a:r>
              <a:rPr lang="en-IE" sz="1600" dirty="0"/>
              <a:t>new keyword creates a new member of the same name in the derived class and hides the base class implementation. </a:t>
            </a:r>
            <a:endParaRPr lang="ga-IE" sz="1600" b="1" dirty="0">
              <a:solidFill>
                <a:srgbClr val="00B0F0"/>
              </a:solidFill>
            </a:endParaRPr>
          </a:p>
          <a:p>
            <a:r>
              <a:rPr lang="en-US" sz="1600" dirty="0" smtClean="0"/>
              <a:t>But </a:t>
            </a:r>
            <a:r>
              <a:rPr lang="en-US" sz="1600" dirty="0"/>
              <a:t>in most cases, it's better to use virtual and overridden methods and properties so you can benefit from polymorphism. </a:t>
            </a:r>
          </a:p>
          <a:p>
            <a:endParaRPr lang="en-GB" sz="1600" dirty="0"/>
          </a:p>
        </p:txBody>
      </p:sp>
    </p:spTree>
    <p:extLst>
      <p:ext uri="{BB962C8B-B14F-4D97-AF65-F5344CB8AC3E}">
        <p14:creationId xmlns:p14="http://schemas.microsoft.com/office/powerpoint/2010/main" val="57353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34135" y="657531"/>
            <a:ext cx="8809489" cy="5505931"/>
          </a:xfrm>
          <a:prstGeom prst="rect">
            <a:avLst/>
          </a:prstGeom>
        </p:spPr>
      </p:pic>
    </p:spTree>
    <p:extLst>
      <p:ext uri="{BB962C8B-B14F-4D97-AF65-F5344CB8AC3E}">
        <p14:creationId xmlns:p14="http://schemas.microsoft.com/office/powerpoint/2010/main" val="402123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Code for the product, book and the software classes</a:t>
            </a:r>
            <a:endParaRPr lang="en-GB" dirty="0"/>
          </a:p>
        </p:txBody>
      </p:sp>
      <p:sp>
        <p:nvSpPr>
          <p:cNvPr id="3" name="Content Placeholder 2"/>
          <p:cNvSpPr>
            <a:spLocks noGrp="1"/>
          </p:cNvSpPr>
          <p:nvPr>
            <p:ph idx="1"/>
          </p:nvPr>
        </p:nvSpPr>
        <p:spPr>
          <a:xfrm>
            <a:off x="90616" y="1919416"/>
            <a:ext cx="12019005" cy="4876799"/>
          </a:xfrm>
        </p:spPr>
        <p:txBody>
          <a:bodyPr>
            <a:normAutofit/>
          </a:bodyPr>
          <a:lstStyle/>
          <a:p>
            <a:r>
              <a:rPr lang="en-IE" sz="1200" dirty="0"/>
              <a:t>The Product class,  is the base class for the Book and Software classes. It's almost identical to the previous versions of the Product class that you saw in</a:t>
            </a:r>
            <a:r>
              <a:rPr lang="ga-IE" sz="1200" dirty="0"/>
              <a:t> earlier</a:t>
            </a:r>
            <a:r>
              <a:rPr lang="en-IE" sz="1200" dirty="0"/>
              <a:t>. In fact, the only significant difference is that the </a:t>
            </a:r>
            <a:r>
              <a:rPr lang="en-IE" sz="1200" dirty="0" err="1"/>
              <a:t>GetDisplayText</a:t>
            </a:r>
            <a:r>
              <a:rPr lang="en-IE" sz="1200" dirty="0"/>
              <a:t> method specifies the virtual keyword. That way, this method can be overridden by the Book and Software classes. </a:t>
            </a:r>
          </a:p>
          <a:p>
            <a:r>
              <a:rPr lang="en-IE" sz="1200" dirty="0"/>
              <a:t>The Book class, specifies the Product class as its base class. Then, it declares a private instance variable to hold the value of the Author property. This property is defined with get and set accessors that simply return the value of the instance variable and set the value of this variable to the value that's passed to the property. </a:t>
            </a:r>
          </a:p>
          <a:p>
            <a:r>
              <a:rPr lang="en-IE" sz="1200" dirty="0"/>
              <a:t>The Book class provides two constructors. The first is an empty constructor that lets you create a new Book object with default values. The second constructor lets you specify the code, description, author, and price for a new Book object. This constructor calls the base constructor to initialize the Code, Description, and Price properties. As a result, the body of this constructor is just a single line of code that initializes the Author property. </a:t>
            </a:r>
          </a:p>
          <a:p>
            <a:r>
              <a:rPr lang="en-IE" sz="1200" dirty="0"/>
              <a:t>The overridden </a:t>
            </a:r>
            <a:r>
              <a:rPr lang="en-IE" sz="1200" dirty="0" err="1"/>
              <a:t>GetDisplayText</a:t>
            </a:r>
            <a:r>
              <a:rPr lang="en-IE" sz="1200" dirty="0"/>
              <a:t> method for the Book class calls the base </a:t>
            </a:r>
            <a:r>
              <a:rPr lang="en-IE" sz="1200" dirty="0" err="1"/>
              <a:t>GetDisplayText</a:t>
            </a:r>
            <a:r>
              <a:rPr lang="en-IE" sz="1200" dirty="0"/>
              <a:t> method to get a string that includes the code, price, and description. Then, it adds the author's name in parentheses to the end of this string. </a:t>
            </a:r>
          </a:p>
          <a:p>
            <a:r>
              <a:rPr lang="en-IE" sz="1200" dirty="0"/>
              <a:t>The Software class, shown </a:t>
            </a:r>
            <a:r>
              <a:rPr lang="ga-IE" sz="1200" dirty="0" smtClean="0"/>
              <a:t>in slide 20</a:t>
            </a:r>
            <a:r>
              <a:rPr lang="en-IE" sz="1200" dirty="0" smtClean="0"/>
              <a:t>, </a:t>
            </a:r>
            <a:r>
              <a:rPr lang="en-IE" sz="1200" dirty="0"/>
              <a:t>is similar to the Book class, but it adds a property named Version. It too provides a constructor that calls the base constructor to initialize the Code, Description, and Price properties before it initializes the Version property. It also overrides the </a:t>
            </a:r>
            <a:r>
              <a:rPr lang="en-IE" sz="1200" dirty="0" err="1"/>
              <a:t>GetDisplayText</a:t>
            </a:r>
            <a:r>
              <a:rPr lang="en-IE" sz="1200" dirty="0"/>
              <a:t> method by calling the base </a:t>
            </a:r>
            <a:r>
              <a:rPr lang="en-IE" sz="1200" dirty="0" err="1"/>
              <a:t>GetDisplayText</a:t>
            </a:r>
            <a:r>
              <a:rPr lang="en-IE" sz="1200" dirty="0"/>
              <a:t> method and then adding the version information to the end of the string that's returned. </a:t>
            </a:r>
          </a:p>
          <a:p>
            <a:endParaRPr lang="en-GB" sz="1200" dirty="0"/>
          </a:p>
        </p:txBody>
      </p:sp>
    </p:spTree>
    <p:extLst>
      <p:ext uri="{BB962C8B-B14F-4D97-AF65-F5344CB8AC3E}">
        <p14:creationId xmlns:p14="http://schemas.microsoft.com/office/powerpoint/2010/main" val="34358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80518" y="345989"/>
            <a:ext cx="7356389" cy="6144257"/>
          </a:xfrm>
          <a:prstGeom prst="rect">
            <a:avLst/>
          </a:prstGeom>
        </p:spPr>
      </p:pic>
    </p:spTree>
    <p:extLst>
      <p:ext uri="{BB962C8B-B14F-4D97-AF65-F5344CB8AC3E}">
        <p14:creationId xmlns:p14="http://schemas.microsoft.com/office/powerpoint/2010/main" val="147302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78617" y="395675"/>
            <a:ext cx="7549123" cy="5936235"/>
          </a:xfrm>
          <a:prstGeom prst="rect">
            <a:avLst/>
          </a:prstGeom>
        </p:spPr>
      </p:pic>
    </p:spTree>
    <p:extLst>
      <p:ext uri="{BB962C8B-B14F-4D97-AF65-F5344CB8AC3E}">
        <p14:creationId xmlns:p14="http://schemas.microsoft.com/office/powerpoint/2010/main" val="120880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E</a:t>
            </a:r>
            <a:r>
              <a:rPr lang="ga-IE" dirty="0" smtClean="0"/>
              <a:t>ncapsulation</a:t>
            </a:r>
            <a:endParaRPr lang="en-GB" dirty="0"/>
          </a:p>
        </p:txBody>
      </p:sp>
    </p:spTree>
    <p:extLst>
      <p:ext uri="{BB962C8B-B14F-4D97-AF65-F5344CB8AC3E}">
        <p14:creationId xmlns:p14="http://schemas.microsoft.com/office/powerpoint/2010/main" val="419030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64262" y="0"/>
            <a:ext cx="6463476" cy="6858000"/>
          </a:xfrm>
          <a:prstGeom prst="rect">
            <a:avLst/>
          </a:prstGeom>
        </p:spPr>
      </p:pic>
    </p:spTree>
    <p:extLst>
      <p:ext uri="{BB962C8B-B14F-4D97-AF65-F5344CB8AC3E}">
        <p14:creationId xmlns:p14="http://schemas.microsoft.com/office/powerpoint/2010/main" val="34543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14848" y="0"/>
            <a:ext cx="6962304" cy="6858000"/>
          </a:xfrm>
          <a:prstGeom prst="rect">
            <a:avLst/>
          </a:prstGeom>
        </p:spPr>
      </p:pic>
    </p:spTree>
    <p:extLst>
      <p:ext uri="{BB962C8B-B14F-4D97-AF65-F5344CB8AC3E}">
        <p14:creationId xmlns:p14="http://schemas.microsoft.com/office/powerpoint/2010/main" val="160688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Polymorphism</a:t>
            </a:r>
            <a:endParaRPr lang="en-GB" dirty="0"/>
          </a:p>
        </p:txBody>
      </p:sp>
    </p:spTree>
    <p:extLst>
      <p:ext uri="{BB962C8B-B14F-4D97-AF65-F5344CB8AC3E}">
        <p14:creationId xmlns:p14="http://schemas.microsoft.com/office/powerpoint/2010/main" val="350581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P</a:t>
            </a:r>
            <a:r>
              <a:rPr lang="ga-IE" dirty="0" smtClean="0"/>
              <a:t>olymorphism</a:t>
            </a:r>
            <a:endParaRPr lang="en-GB" dirty="0"/>
          </a:p>
        </p:txBody>
      </p:sp>
      <p:sp>
        <p:nvSpPr>
          <p:cNvPr id="3" name="Content Placeholder 2"/>
          <p:cNvSpPr>
            <a:spLocks noGrp="1"/>
          </p:cNvSpPr>
          <p:nvPr>
            <p:ph idx="1"/>
          </p:nvPr>
        </p:nvSpPr>
        <p:spPr>
          <a:xfrm>
            <a:off x="377505" y="2190749"/>
            <a:ext cx="11392249" cy="4604334"/>
          </a:xfrm>
        </p:spPr>
        <p:txBody>
          <a:bodyPr>
            <a:normAutofit fontScale="70000" lnSpcReduction="20000"/>
          </a:bodyPr>
          <a:lstStyle/>
          <a:p>
            <a:pPr>
              <a:lnSpc>
                <a:spcPct val="170000"/>
              </a:lnSpc>
            </a:pPr>
            <a:r>
              <a:rPr lang="en-IE" dirty="0"/>
              <a:t>Polymorphism is the ability of derived classes to share common functionality with base classes but still define their own unique </a:t>
            </a:r>
            <a:r>
              <a:rPr lang="en-IE" dirty="0" smtClean="0"/>
              <a:t>behaviour. </a:t>
            </a:r>
            <a:endParaRPr lang="ga-IE" dirty="0" smtClean="0"/>
          </a:p>
          <a:p>
            <a:pPr>
              <a:lnSpc>
                <a:spcPct val="170000"/>
              </a:lnSpc>
            </a:pPr>
            <a:r>
              <a:rPr lang="en-IE" b="1" dirty="0" smtClean="0">
                <a:solidFill>
                  <a:srgbClr val="0070C0"/>
                </a:solidFill>
              </a:rPr>
              <a:t>Polymorphism </a:t>
            </a:r>
            <a:r>
              <a:rPr lang="en-IE" b="1" dirty="0">
                <a:solidFill>
                  <a:srgbClr val="0070C0"/>
                </a:solidFill>
              </a:rPr>
              <a:t>allows the objects of a derived class to be treated at runtime as objects of the base class</a:t>
            </a:r>
            <a:r>
              <a:rPr lang="en-IE" dirty="0"/>
              <a:t>. </a:t>
            </a:r>
            <a:endParaRPr lang="ga-IE" dirty="0" smtClean="0"/>
          </a:p>
          <a:p>
            <a:pPr lvl="1">
              <a:lnSpc>
                <a:spcPct val="170000"/>
              </a:lnSpc>
            </a:pPr>
            <a:r>
              <a:rPr lang="en-US" dirty="0" smtClean="0"/>
              <a:t> </a:t>
            </a:r>
            <a:r>
              <a:rPr lang="en-US" dirty="0">
                <a:solidFill>
                  <a:srgbClr val="00B050"/>
                </a:solidFill>
              </a:rPr>
              <a:t>If, for example, Book is a subclass of Product, you can treat a Book object as if it were a Product object</a:t>
            </a:r>
            <a:r>
              <a:rPr lang="en-US" dirty="0"/>
              <a:t>. </a:t>
            </a:r>
            <a:endParaRPr lang="ga-IE" dirty="0" smtClean="0"/>
          </a:p>
          <a:p>
            <a:pPr>
              <a:lnSpc>
                <a:spcPct val="170000"/>
              </a:lnSpc>
            </a:pPr>
            <a:r>
              <a:rPr lang="en-IE" dirty="0"/>
              <a:t>When a method is invoked at runtime, its exact type is identified, and the appropriate method is invoked from the derived class.</a:t>
            </a:r>
            <a:endParaRPr lang="en-US" dirty="0"/>
          </a:p>
          <a:p>
            <a:pPr>
              <a:lnSpc>
                <a:spcPct val="170000"/>
              </a:lnSpc>
            </a:pPr>
            <a:endParaRPr lang="en-US" dirty="0"/>
          </a:p>
        </p:txBody>
      </p:sp>
    </p:spTree>
    <p:extLst>
      <p:ext uri="{BB962C8B-B14F-4D97-AF65-F5344CB8AC3E}">
        <p14:creationId xmlns:p14="http://schemas.microsoft.com/office/powerpoint/2010/main" val="23933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02353" y="308470"/>
            <a:ext cx="7981950" cy="5905500"/>
          </a:xfrm>
          <a:prstGeom prst="rect">
            <a:avLst/>
          </a:prstGeom>
        </p:spPr>
      </p:pic>
    </p:spTree>
    <p:extLst>
      <p:ext uri="{BB962C8B-B14F-4D97-AF65-F5344CB8AC3E}">
        <p14:creationId xmlns:p14="http://schemas.microsoft.com/office/powerpoint/2010/main" val="283172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Object types and casting</a:t>
            </a:r>
            <a:endParaRPr lang="en-GB" dirty="0"/>
          </a:p>
        </p:txBody>
      </p:sp>
    </p:spTree>
    <p:extLst>
      <p:ext uri="{BB962C8B-B14F-4D97-AF65-F5344CB8AC3E}">
        <p14:creationId xmlns:p14="http://schemas.microsoft.com/office/powerpoint/2010/main" val="269070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Object types </a:t>
            </a:r>
            <a:endParaRPr lang="en-GB" dirty="0"/>
          </a:p>
        </p:txBody>
      </p:sp>
      <p:sp>
        <p:nvSpPr>
          <p:cNvPr id="3" name="Content Placeholder 2"/>
          <p:cNvSpPr>
            <a:spLocks noGrp="1"/>
          </p:cNvSpPr>
          <p:nvPr>
            <p:ph idx="1"/>
          </p:nvPr>
        </p:nvSpPr>
        <p:spPr>
          <a:xfrm>
            <a:off x="140043" y="1952369"/>
            <a:ext cx="11681253" cy="4224594"/>
          </a:xfrm>
        </p:spPr>
        <p:txBody>
          <a:bodyPr>
            <a:normAutofit fontScale="62500" lnSpcReduction="20000"/>
          </a:bodyPr>
          <a:lstStyle/>
          <a:p>
            <a:r>
              <a:rPr lang="en-IE" sz="2900" dirty="0"/>
              <a:t>Every object has a </a:t>
            </a:r>
            <a:r>
              <a:rPr lang="en-IE" sz="2900" b="1" dirty="0" err="1">
                <a:solidFill>
                  <a:srgbClr val="00B050"/>
                </a:solidFill>
              </a:rPr>
              <a:t>GetType</a:t>
            </a:r>
            <a:r>
              <a:rPr lang="en-IE" sz="2900" dirty="0">
                <a:solidFill>
                  <a:srgbClr val="00B050"/>
                </a:solidFill>
              </a:rPr>
              <a:t> </a:t>
            </a:r>
            <a:r>
              <a:rPr lang="en-IE" sz="2900" b="1" dirty="0">
                <a:solidFill>
                  <a:srgbClr val="0070C0"/>
                </a:solidFill>
              </a:rPr>
              <a:t>method that returns a Type object that corresponds to the object's type.</a:t>
            </a:r>
            <a:r>
              <a:rPr lang="en-IE" sz="2900" dirty="0"/>
              <a:t> </a:t>
            </a:r>
          </a:p>
          <a:p>
            <a:r>
              <a:rPr lang="en-IE" sz="2900" dirty="0"/>
              <a:t>You can use the properties of the Type class to obtain information about the type of any object, such as the type's name and the name of its base class. </a:t>
            </a:r>
          </a:p>
          <a:p>
            <a:r>
              <a:rPr lang="en-IE" sz="2900" dirty="0"/>
              <a:t>The properties and methods shown </a:t>
            </a:r>
            <a:r>
              <a:rPr lang="ga-IE" sz="2900" dirty="0"/>
              <a:t>in the next slide </a:t>
            </a:r>
            <a:r>
              <a:rPr lang="en-IE" sz="2900" dirty="0"/>
              <a:t>are only some of the more than 90 properties and methods of the Type class. </a:t>
            </a:r>
            <a:endParaRPr lang="ga-IE" sz="2900" dirty="0"/>
          </a:p>
          <a:p>
            <a:r>
              <a:rPr lang="ga-IE" sz="2900" dirty="0"/>
              <a:t>The easiest way to test an object’s type is to compare the Type object that’s returnd by the </a:t>
            </a:r>
            <a:r>
              <a:rPr lang="ga-IE" sz="2900" b="1" dirty="0">
                <a:solidFill>
                  <a:srgbClr val="00B0F0"/>
                </a:solidFill>
              </a:rPr>
              <a:t>G</a:t>
            </a:r>
            <a:r>
              <a:rPr lang="ga-IE" sz="2900" b="1" dirty="0" smtClean="0">
                <a:solidFill>
                  <a:srgbClr val="00B0F0"/>
                </a:solidFill>
              </a:rPr>
              <a:t>etType </a:t>
            </a:r>
            <a:r>
              <a:rPr lang="ga-IE" sz="2900" b="1" dirty="0">
                <a:solidFill>
                  <a:srgbClr val="00B0F0"/>
                </a:solidFill>
              </a:rPr>
              <a:t>method </a:t>
            </a:r>
            <a:r>
              <a:rPr lang="ga-IE" sz="2900" dirty="0"/>
              <a:t>of the object with the Type object that’s returned by the </a:t>
            </a:r>
            <a:r>
              <a:rPr lang="ga-IE" sz="2900" b="1" dirty="0">
                <a:solidFill>
                  <a:srgbClr val="00B050"/>
                </a:solidFill>
              </a:rPr>
              <a:t>typeof</a:t>
            </a:r>
            <a:r>
              <a:rPr lang="ga-IE" sz="2900" dirty="0"/>
              <a:t> operator.</a:t>
            </a:r>
            <a:endParaRPr lang="en-IE" sz="2900" dirty="0"/>
          </a:p>
          <a:p>
            <a:r>
              <a:rPr lang="en-IE" sz="2900" dirty="0"/>
              <a:t>You can use the static </a:t>
            </a:r>
            <a:r>
              <a:rPr lang="en-IE" sz="2900" dirty="0" err="1"/>
              <a:t>GetType</a:t>
            </a:r>
            <a:r>
              <a:rPr lang="en-IE" sz="2900" dirty="0"/>
              <a:t> method to get a Type object for any class. This is useful when you want to check to see if an object is of a particular type. </a:t>
            </a:r>
          </a:p>
          <a:p>
            <a:endParaRPr lang="en-GB" dirty="0"/>
          </a:p>
        </p:txBody>
      </p:sp>
    </p:spTree>
    <p:extLst>
      <p:ext uri="{BB962C8B-B14F-4D97-AF65-F5344CB8AC3E}">
        <p14:creationId xmlns:p14="http://schemas.microsoft.com/office/powerpoint/2010/main" val="324909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81137" y="0"/>
            <a:ext cx="9229725" cy="6858000"/>
          </a:xfrm>
          <a:prstGeom prst="rect">
            <a:avLst/>
          </a:prstGeom>
        </p:spPr>
      </p:pic>
    </p:spTree>
    <p:extLst>
      <p:ext uri="{BB962C8B-B14F-4D97-AF65-F5344CB8AC3E}">
        <p14:creationId xmlns:p14="http://schemas.microsoft.com/office/powerpoint/2010/main" val="421473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Using casting with inheritance</a:t>
            </a:r>
            <a:endParaRPr lang="en-GB" dirty="0"/>
          </a:p>
        </p:txBody>
      </p:sp>
      <p:sp>
        <p:nvSpPr>
          <p:cNvPr id="3" name="Content Placeholder 2"/>
          <p:cNvSpPr>
            <a:spLocks noGrp="1"/>
          </p:cNvSpPr>
          <p:nvPr>
            <p:ph idx="1"/>
          </p:nvPr>
        </p:nvSpPr>
        <p:spPr>
          <a:xfrm>
            <a:off x="420130" y="2190749"/>
            <a:ext cx="10488662" cy="4539565"/>
          </a:xfrm>
        </p:spPr>
        <p:txBody>
          <a:bodyPr>
            <a:normAutofit fontScale="55000" lnSpcReduction="20000"/>
          </a:bodyPr>
          <a:lstStyle/>
          <a:p>
            <a:r>
              <a:rPr lang="en-IE" b="1" dirty="0">
                <a:solidFill>
                  <a:srgbClr val="00B0F0"/>
                </a:solidFill>
              </a:rPr>
              <a:t>C# can implicitly cast a subclass to its base class</a:t>
            </a:r>
            <a:r>
              <a:rPr lang="en-IE" dirty="0"/>
              <a:t>. As a result, you can use a subclass whenever a reference to its base class is called for. For example, you can specify a Book </a:t>
            </a:r>
            <a:r>
              <a:rPr lang="ga-IE" dirty="0"/>
              <a:t> </a:t>
            </a:r>
            <a:r>
              <a:rPr lang="en-IE" dirty="0"/>
              <a:t>object whenever a Product object is expected because Book is a subclass of Product. </a:t>
            </a:r>
          </a:p>
          <a:p>
            <a:r>
              <a:rPr lang="en-IE" b="1" dirty="0">
                <a:solidFill>
                  <a:srgbClr val="00B050"/>
                </a:solidFill>
              </a:rPr>
              <a:t>You must explicitly cast a base class object when a reference to one of its subclasses is </a:t>
            </a:r>
            <a:r>
              <a:rPr lang="ga-IE" b="1" dirty="0">
                <a:solidFill>
                  <a:srgbClr val="00B050"/>
                </a:solidFill>
              </a:rPr>
              <a:t> </a:t>
            </a:r>
            <a:r>
              <a:rPr lang="en-IE" b="1" dirty="0">
                <a:solidFill>
                  <a:srgbClr val="00B050"/>
                </a:solidFill>
              </a:rPr>
              <a:t>required</a:t>
            </a:r>
            <a:r>
              <a:rPr lang="en-IE" dirty="0"/>
              <a:t>. For example, you must explicitly cast a Product object to Book if a Book object is expected. </a:t>
            </a:r>
          </a:p>
          <a:p>
            <a:r>
              <a:rPr lang="en-IE" dirty="0"/>
              <a:t>If you attempt to cast a base class object to a subclass, </a:t>
            </a:r>
            <a:r>
              <a:rPr lang="en-IE" b="1" dirty="0" err="1">
                <a:solidFill>
                  <a:srgbClr val="0070C0"/>
                </a:solidFill>
              </a:rPr>
              <a:t>InvalidCastException</a:t>
            </a:r>
            <a:r>
              <a:rPr lang="en-IE" dirty="0">
                <a:solidFill>
                  <a:srgbClr val="0070C0"/>
                </a:solidFill>
              </a:rPr>
              <a:t> </a:t>
            </a:r>
            <a:r>
              <a:rPr lang="en-IE" dirty="0"/>
              <a:t>will be </a:t>
            </a:r>
            <a:r>
              <a:rPr lang="ga-IE" dirty="0"/>
              <a:t> </a:t>
            </a:r>
            <a:r>
              <a:rPr lang="en-IE" dirty="0"/>
              <a:t>thrown if the object is not of the correct type. For example, if you store a Software object in a variable of type Product and then try to cast the Product variable to a Book, a casting exception will be thrown. </a:t>
            </a:r>
          </a:p>
          <a:p>
            <a:r>
              <a:rPr lang="en-IE" dirty="0"/>
              <a:t>You can use the </a:t>
            </a:r>
            <a:r>
              <a:rPr lang="en-IE" b="1" dirty="0">
                <a:solidFill>
                  <a:srgbClr val="7030A0"/>
                </a:solidFill>
              </a:rPr>
              <a:t>as operator </a:t>
            </a:r>
            <a:r>
              <a:rPr lang="en-IE" dirty="0"/>
              <a:t>to cast an object to another type without throwing a casting </a:t>
            </a:r>
            <a:r>
              <a:rPr lang="ga-IE" dirty="0"/>
              <a:t> </a:t>
            </a:r>
            <a:r>
              <a:rPr lang="en-IE" dirty="0"/>
              <a:t>exception if the cast is invalid. </a:t>
            </a:r>
            <a:r>
              <a:rPr lang="en-IE" b="1" dirty="0">
                <a:solidFill>
                  <a:srgbClr val="00B050"/>
                </a:solidFill>
              </a:rPr>
              <a:t>The as operator simply returns null if the cast is invalid. </a:t>
            </a:r>
          </a:p>
          <a:p>
            <a:endParaRPr lang="en-GB" dirty="0"/>
          </a:p>
        </p:txBody>
      </p:sp>
    </p:spTree>
    <p:extLst>
      <p:ext uri="{BB962C8B-B14F-4D97-AF65-F5344CB8AC3E}">
        <p14:creationId xmlns:p14="http://schemas.microsoft.com/office/powerpoint/2010/main" val="89916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4050" y="128587"/>
            <a:ext cx="8343900" cy="6600825"/>
          </a:xfrm>
          <a:prstGeom prst="rect">
            <a:avLst/>
          </a:prstGeom>
        </p:spPr>
      </p:pic>
    </p:spTree>
    <p:extLst>
      <p:ext uri="{BB962C8B-B14F-4D97-AF65-F5344CB8AC3E}">
        <p14:creationId xmlns:p14="http://schemas.microsoft.com/office/powerpoint/2010/main" val="173621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Encapsulation</a:t>
            </a:r>
            <a:endParaRPr lang="en-GB" dirty="0"/>
          </a:p>
        </p:txBody>
      </p:sp>
      <p:sp>
        <p:nvSpPr>
          <p:cNvPr id="3" name="Content Placeholder 2"/>
          <p:cNvSpPr>
            <a:spLocks noGrp="1"/>
          </p:cNvSpPr>
          <p:nvPr>
            <p:ph idx="1"/>
          </p:nvPr>
        </p:nvSpPr>
        <p:spPr>
          <a:xfrm>
            <a:off x="486032" y="2190749"/>
            <a:ext cx="10422760" cy="3986213"/>
          </a:xfrm>
        </p:spPr>
        <p:txBody>
          <a:bodyPr>
            <a:normAutofit fontScale="77500" lnSpcReduction="20000"/>
          </a:bodyPr>
          <a:lstStyle/>
          <a:p>
            <a:r>
              <a:rPr lang="en-IE" dirty="0"/>
              <a:t>Encapsulation is an information-hiding mechanism that makes code easy to maintain and </a:t>
            </a:r>
            <a:r>
              <a:rPr lang="en-IE" dirty="0" smtClean="0"/>
              <a:t>understand</a:t>
            </a:r>
            <a:r>
              <a:rPr lang="ga-IE" dirty="0" smtClean="0"/>
              <a:t>.</a:t>
            </a:r>
            <a:endParaRPr lang="en-IE" dirty="0"/>
          </a:p>
          <a:p>
            <a:r>
              <a:rPr lang="en-IE" dirty="0"/>
              <a:t>Encapsulation, in object oriented programming methodology, prevents access to implementation details. </a:t>
            </a:r>
            <a:endParaRPr lang="ga-IE" dirty="0" smtClean="0"/>
          </a:p>
          <a:p>
            <a:r>
              <a:rPr lang="en-IE" dirty="0"/>
              <a:t>Properties offer a great way to encapsulate data fields along with any accompanying logic. Also, access modifiers such as private and public allow you to control the level of access for a class member or for the class itself.</a:t>
            </a:r>
            <a:r>
              <a:rPr lang="en-IE" dirty="0" smtClean="0"/>
              <a:t> </a:t>
            </a:r>
            <a:endParaRPr lang="en-GB" dirty="0"/>
          </a:p>
        </p:txBody>
      </p:sp>
    </p:spTree>
    <p:extLst>
      <p:ext uri="{BB962C8B-B14F-4D97-AF65-F5344CB8AC3E}">
        <p14:creationId xmlns:p14="http://schemas.microsoft.com/office/powerpoint/2010/main" val="373101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Abstract classes</a:t>
            </a:r>
            <a:endParaRPr lang="en-GB" dirty="0"/>
          </a:p>
        </p:txBody>
      </p:sp>
      <p:sp>
        <p:nvSpPr>
          <p:cNvPr id="3" name="Content Placeholder 2"/>
          <p:cNvSpPr>
            <a:spLocks noGrp="1"/>
          </p:cNvSpPr>
          <p:nvPr>
            <p:ph idx="1"/>
          </p:nvPr>
        </p:nvSpPr>
        <p:spPr>
          <a:xfrm>
            <a:off x="156519" y="1960605"/>
            <a:ext cx="11565923" cy="4160109"/>
          </a:xfrm>
        </p:spPr>
        <p:txBody>
          <a:bodyPr>
            <a:normAutofit fontScale="70000" lnSpcReduction="20000"/>
          </a:bodyPr>
          <a:lstStyle/>
          <a:p>
            <a:r>
              <a:rPr lang="en-IE" dirty="0"/>
              <a:t>An abstract class is a class that can be inherited by other classes but that you </a:t>
            </a:r>
            <a:r>
              <a:rPr lang="en-IE" b="1" dirty="0">
                <a:solidFill>
                  <a:srgbClr val="00B050"/>
                </a:solidFill>
              </a:rPr>
              <a:t>can't use to create an object.</a:t>
            </a:r>
            <a:endParaRPr lang="ga-IE" b="1" dirty="0">
              <a:solidFill>
                <a:srgbClr val="00B050"/>
              </a:solidFill>
            </a:endParaRPr>
          </a:p>
          <a:p>
            <a:r>
              <a:rPr lang="en-IE" dirty="0"/>
              <a:t>To </a:t>
            </a:r>
            <a:r>
              <a:rPr lang="en-IE" dirty="0">
                <a:solidFill>
                  <a:srgbClr val="0070C0"/>
                </a:solidFill>
              </a:rPr>
              <a:t>declare an </a:t>
            </a:r>
            <a:r>
              <a:rPr lang="en-IE" dirty="0">
                <a:solidFill>
                  <a:srgbClr val="00B050"/>
                </a:solidFill>
              </a:rPr>
              <a:t>abstract class</a:t>
            </a:r>
            <a:r>
              <a:rPr lang="en-IE" dirty="0">
                <a:solidFill>
                  <a:srgbClr val="0070C0"/>
                </a:solidFill>
              </a:rPr>
              <a:t>, code the abstract keyword in the class </a:t>
            </a:r>
            <a:r>
              <a:rPr lang="ga-IE" dirty="0">
                <a:solidFill>
                  <a:srgbClr val="0070C0"/>
                </a:solidFill>
              </a:rPr>
              <a:t> </a:t>
            </a:r>
            <a:r>
              <a:rPr lang="en-IE" dirty="0">
                <a:solidFill>
                  <a:srgbClr val="0070C0"/>
                </a:solidFill>
              </a:rPr>
              <a:t>declaration</a:t>
            </a:r>
            <a:r>
              <a:rPr lang="en-IE" dirty="0"/>
              <a:t>. </a:t>
            </a:r>
          </a:p>
          <a:p>
            <a:r>
              <a:rPr lang="en-IE" dirty="0"/>
              <a:t>An abstract class can contain properties, methods, and other members just like other base classes. In addition, an abstract class can contain abstract methods and properties. </a:t>
            </a:r>
          </a:p>
          <a:p>
            <a:r>
              <a:rPr lang="en-IE" dirty="0"/>
              <a:t>To </a:t>
            </a:r>
            <a:r>
              <a:rPr lang="en-IE" dirty="0">
                <a:solidFill>
                  <a:srgbClr val="0070C0"/>
                </a:solidFill>
              </a:rPr>
              <a:t>create an </a:t>
            </a:r>
            <a:r>
              <a:rPr lang="en-IE" dirty="0">
                <a:solidFill>
                  <a:srgbClr val="00B050"/>
                </a:solidFill>
              </a:rPr>
              <a:t>abstract method</a:t>
            </a:r>
            <a:r>
              <a:rPr lang="en-IE" dirty="0">
                <a:solidFill>
                  <a:srgbClr val="0070C0"/>
                </a:solidFill>
              </a:rPr>
              <a:t>, you code the abstract keyword in the method declaration and you omit the method body</a:t>
            </a:r>
            <a:r>
              <a:rPr lang="en-IE" dirty="0"/>
              <a:t>. </a:t>
            </a:r>
          </a:p>
          <a:p>
            <a:endParaRPr lang="en-GB" dirty="0"/>
          </a:p>
        </p:txBody>
      </p:sp>
    </p:spTree>
    <p:extLst>
      <p:ext uri="{BB962C8B-B14F-4D97-AF65-F5344CB8AC3E}">
        <p14:creationId xmlns:p14="http://schemas.microsoft.com/office/powerpoint/2010/main" val="38607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Abstract classes</a:t>
            </a:r>
            <a:endParaRPr lang="en-GB" dirty="0"/>
          </a:p>
        </p:txBody>
      </p:sp>
      <p:sp>
        <p:nvSpPr>
          <p:cNvPr id="3" name="Content Placeholder 2"/>
          <p:cNvSpPr>
            <a:spLocks noGrp="1"/>
          </p:cNvSpPr>
          <p:nvPr>
            <p:ph idx="1"/>
          </p:nvPr>
        </p:nvSpPr>
        <p:spPr>
          <a:xfrm>
            <a:off x="494269" y="1960605"/>
            <a:ext cx="10414523" cy="4897395"/>
          </a:xfrm>
        </p:spPr>
        <p:txBody>
          <a:bodyPr>
            <a:normAutofit fontScale="62500" lnSpcReduction="20000"/>
          </a:bodyPr>
          <a:lstStyle/>
          <a:p>
            <a:r>
              <a:rPr lang="en-IE" dirty="0">
                <a:solidFill>
                  <a:srgbClr val="0070C0"/>
                </a:solidFill>
              </a:rPr>
              <a:t>To create an </a:t>
            </a:r>
            <a:r>
              <a:rPr lang="en-IE" dirty="0">
                <a:solidFill>
                  <a:srgbClr val="00B050"/>
                </a:solidFill>
              </a:rPr>
              <a:t>abstract property</a:t>
            </a:r>
            <a:r>
              <a:rPr lang="en-IE" dirty="0">
                <a:solidFill>
                  <a:srgbClr val="0070C0"/>
                </a:solidFill>
              </a:rPr>
              <a:t>, you code the abstract keyword in the property declaration</a:t>
            </a:r>
            <a:r>
              <a:rPr lang="en-IE" dirty="0"/>
              <a:t>. Then, you code a get accessor, a set accessor, or both get and set accessors </a:t>
            </a:r>
            <a:r>
              <a:rPr lang="en-IE" b="1" dirty="0">
                <a:solidFill>
                  <a:srgbClr val="002060"/>
                </a:solidFill>
              </a:rPr>
              <a:t>with no </a:t>
            </a:r>
            <a:r>
              <a:rPr lang="ga-IE" b="1" dirty="0">
                <a:solidFill>
                  <a:srgbClr val="002060"/>
                </a:solidFill>
              </a:rPr>
              <a:t> </a:t>
            </a:r>
            <a:r>
              <a:rPr lang="en-IE" b="1" dirty="0">
                <a:solidFill>
                  <a:srgbClr val="002060"/>
                </a:solidFill>
              </a:rPr>
              <a:t>bodies</a:t>
            </a:r>
            <a:r>
              <a:rPr lang="en-IE" dirty="0"/>
              <a:t>. </a:t>
            </a:r>
          </a:p>
          <a:p>
            <a:r>
              <a:rPr lang="en-IE" dirty="0">
                <a:solidFill>
                  <a:srgbClr val="00B0F0"/>
                </a:solidFill>
              </a:rPr>
              <a:t>Abstract methods and properties are </a:t>
            </a:r>
            <a:r>
              <a:rPr lang="en-IE" b="1" dirty="0">
                <a:solidFill>
                  <a:srgbClr val="002060"/>
                </a:solidFill>
              </a:rPr>
              <a:t>implicitly virtual</a:t>
            </a:r>
            <a:r>
              <a:rPr lang="en-IE" dirty="0">
                <a:solidFill>
                  <a:srgbClr val="00B0F0"/>
                </a:solidFill>
              </a:rPr>
              <a:t>, and you can't code the virtual keyword on an abstract method or property</a:t>
            </a:r>
            <a:r>
              <a:rPr lang="en-IE" dirty="0"/>
              <a:t>. </a:t>
            </a:r>
          </a:p>
          <a:p>
            <a:r>
              <a:rPr lang="en-IE" dirty="0"/>
              <a:t>When a </a:t>
            </a:r>
            <a:r>
              <a:rPr lang="en-IE" dirty="0" err="1"/>
              <a:t>subc</a:t>
            </a:r>
            <a:r>
              <a:rPr lang="ga-IE" dirty="0"/>
              <a:t>l</a:t>
            </a:r>
            <a:r>
              <a:rPr lang="en-IE" dirty="0"/>
              <a:t>ass inherits an abstract class, all abstract methods and properties in the</a:t>
            </a:r>
            <a:r>
              <a:rPr lang="ga-IE" dirty="0"/>
              <a:t> </a:t>
            </a:r>
            <a:r>
              <a:rPr lang="en-IE" dirty="0"/>
              <a:t>abstract class must be overridden in the subclass. The exception is if the subclass is also an abstract class. </a:t>
            </a:r>
          </a:p>
          <a:p>
            <a:r>
              <a:rPr lang="en-IE" dirty="0"/>
              <a:t>An abstract class doesn't have to contain abstract methods or properties. However, any </a:t>
            </a:r>
            <a:r>
              <a:rPr lang="ga-IE" dirty="0"/>
              <a:t> </a:t>
            </a:r>
            <a:r>
              <a:rPr lang="en-IE" dirty="0"/>
              <a:t>class that contains an abstract method or property must be declared as abstract. </a:t>
            </a:r>
          </a:p>
          <a:p>
            <a:endParaRPr lang="en-GB" dirty="0"/>
          </a:p>
        </p:txBody>
      </p:sp>
    </p:spTree>
    <p:extLst>
      <p:ext uri="{BB962C8B-B14F-4D97-AF65-F5344CB8AC3E}">
        <p14:creationId xmlns:p14="http://schemas.microsoft.com/office/powerpoint/2010/main" val="175571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5730"/>
          <a:stretch/>
        </p:blipFill>
        <p:spPr>
          <a:xfrm>
            <a:off x="1133474" y="436606"/>
            <a:ext cx="8397703" cy="6081725"/>
          </a:xfrm>
          <a:prstGeom prst="rect">
            <a:avLst/>
          </a:prstGeom>
        </p:spPr>
      </p:pic>
    </p:spTree>
    <p:extLst>
      <p:ext uri="{BB962C8B-B14F-4D97-AF65-F5344CB8AC3E}">
        <p14:creationId xmlns:p14="http://schemas.microsoft.com/office/powerpoint/2010/main" val="355342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Sealed classes</a:t>
            </a:r>
            <a:endParaRPr lang="en-GB" dirty="0"/>
          </a:p>
        </p:txBody>
      </p:sp>
      <p:sp>
        <p:nvSpPr>
          <p:cNvPr id="3" name="Content Placeholder 2"/>
          <p:cNvSpPr>
            <a:spLocks noGrp="1"/>
          </p:cNvSpPr>
          <p:nvPr>
            <p:ph idx="1"/>
          </p:nvPr>
        </p:nvSpPr>
        <p:spPr>
          <a:xfrm>
            <a:off x="469557" y="2190749"/>
            <a:ext cx="10439235" cy="4333619"/>
          </a:xfrm>
        </p:spPr>
        <p:txBody>
          <a:bodyPr>
            <a:noAutofit/>
          </a:bodyPr>
          <a:lstStyle/>
          <a:p>
            <a:r>
              <a:rPr lang="en-US" sz="1600" dirty="0">
                <a:solidFill>
                  <a:srgbClr val="00B0F0"/>
                </a:solidFill>
              </a:rPr>
              <a:t>A sealed class is a class that can't be inherited</a:t>
            </a:r>
            <a:r>
              <a:rPr lang="en-US" sz="1600" dirty="0" smtClean="0"/>
              <a:t>.</a:t>
            </a:r>
            <a:r>
              <a:rPr lang="ga-IE" sz="1600" dirty="0"/>
              <a:t> (like </a:t>
            </a:r>
            <a:r>
              <a:rPr lang="ga-IE" sz="1600"/>
              <a:t>final </a:t>
            </a:r>
            <a:r>
              <a:rPr lang="ga-IE" sz="1600" smtClean="0"/>
              <a:t>classes </a:t>
            </a:r>
            <a:r>
              <a:rPr lang="ga-IE" sz="1600" dirty="0"/>
              <a:t>in java)</a:t>
            </a:r>
            <a:endParaRPr lang="en-US" sz="1600" dirty="0"/>
          </a:p>
          <a:p>
            <a:r>
              <a:rPr lang="en-US" sz="1600" dirty="0" smtClean="0"/>
              <a:t>To </a:t>
            </a:r>
            <a:r>
              <a:rPr lang="en-US" sz="1600" dirty="0"/>
              <a:t>create a sealed class, you code the </a:t>
            </a:r>
            <a:r>
              <a:rPr lang="en-US" sz="1600" b="1" dirty="0">
                <a:solidFill>
                  <a:srgbClr val="002060"/>
                </a:solidFill>
              </a:rPr>
              <a:t>sealed</a:t>
            </a:r>
            <a:r>
              <a:rPr lang="en-US" sz="1600" dirty="0"/>
              <a:t> keyword in the class declaration. </a:t>
            </a:r>
            <a:endParaRPr lang="ga-IE" sz="1600" dirty="0" smtClean="0"/>
          </a:p>
          <a:p>
            <a:r>
              <a:rPr lang="en-US" sz="1600" dirty="0" smtClean="0"/>
              <a:t>You </a:t>
            </a:r>
            <a:r>
              <a:rPr lang="en-US" sz="1600" dirty="0"/>
              <a:t>can also seal individual properties and methods. To create a sealed property or a </a:t>
            </a:r>
            <a:r>
              <a:rPr lang="ga-IE" sz="1600" dirty="0"/>
              <a:t> </a:t>
            </a:r>
            <a:r>
              <a:rPr lang="en-US" sz="1600" dirty="0"/>
              <a:t>sealed method, code the sealed keyword in the property or method declaration. </a:t>
            </a:r>
          </a:p>
          <a:p>
            <a:r>
              <a:rPr lang="en-US" sz="1600" b="1" dirty="0">
                <a:solidFill>
                  <a:schemeClr val="accent2"/>
                </a:solidFill>
              </a:rPr>
              <a:t>You can only seal a </a:t>
            </a:r>
            <a:r>
              <a:rPr lang="en-US" sz="1600" b="1" dirty="0">
                <a:solidFill>
                  <a:schemeClr val="accent2">
                    <a:lumMod val="75000"/>
                  </a:schemeClr>
                </a:solidFill>
              </a:rPr>
              <a:t>property or method </a:t>
            </a:r>
            <a:r>
              <a:rPr lang="en-US" sz="1600" b="1" dirty="0">
                <a:solidFill>
                  <a:schemeClr val="accent2"/>
                </a:solidFill>
              </a:rPr>
              <a:t>if the property or method overrides a member of </a:t>
            </a:r>
            <a:r>
              <a:rPr lang="ga-IE" sz="1600" b="1" dirty="0">
                <a:solidFill>
                  <a:schemeClr val="accent2"/>
                </a:solidFill>
              </a:rPr>
              <a:t> </a:t>
            </a:r>
            <a:r>
              <a:rPr lang="en-US" sz="1600" b="1" dirty="0">
                <a:solidFill>
                  <a:schemeClr val="accent2"/>
                </a:solidFill>
              </a:rPr>
              <a:t>the base class</a:t>
            </a:r>
            <a:r>
              <a:rPr lang="en-US" sz="1600" dirty="0"/>
              <a:t>. This allows you to create a virtual member in a base class, and then seal it in a der</a:t>
            </a:r>
            <a:r>
              <a:rPr lang="ga-IE" sz="1600" dirty="0"/>
              <a:t>iv</a:t>
            </a:r>
            <a:r>
              <a:rPr lang="en-US" sz="1600" dirty="0" err="1"/>
              <a:t>ed</a:t>
            </a:r>
            <a:r>
              <a:rPr lang="en-US" sz="1600" dirty="0"/>
              <a:t> class so that any subclasses de</a:t>
            </a:r>
            <a:r>
              <a:rPr lang="ga-IE" sz="1600" dirty="0"/>
              <a:t>ri</a:t>
            </a:r>
            <a:r>
              <a:rPr lang="en-US" sz="1600" dirty="0" err="1"/>
              <a:t>ved</a:t>
            </a:r>
            <a:r>
              <a:rPr lang="en-US" sz="1600" dirty="0"/>
              <a:t> from that class can't override the member. This feature is rarely used in business applications. </a:t>
            </a:r>
          </a:p>
          <a:p>
            <a:endParaRPr lang="en-GB" sz="1600" dirty="0"/>
          </a:p>
        </p:txBody>
      </p:sp>
    </p:spTree>
    <p:extLst>
      <p:ext uri="{BB962C8B-B14F-4D97-AF65-F5344CB8AC3E}">
        <p14:creationId xmlns:p14="http://schemas.microsoft.com/office/powerpoint/2010/main" val="12528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62150" y="285750"/>
            <a:ext cx="8267700" cy="6286500"/>
          </a:xfrm>
          <a:prstGeom prst="rect">
            <a:avLst/>
          </a:prstGeom>
        </p:spPr>
      </p:pic>
    </p:spTree>
    <p:extLst>
      <p:ext uri="{BB962C8B-B14F-4D97-AF65-F5344CB8AC3E}">
        <p14:creationId xmlns:p14="http://schemas.microsoft.com/office/powerpoint/2010/main" val="192852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Access modifiers</a:t>
            </a:r>
            <a:endParaRPr lang="en-GB" dirty="0"/>
          </a:p>
        </p:txBody>
      </p:sp>
      <p:sp>
        <p:nvSpPr>
          <p:cNvPr id="3" name="Content Placeholder 2"/>
          <p:cNvSpPr>
            <a:spLocks noGrp="1"/>
          </p:cNvSpPr>
          <p:nvPr>
            <p:ph idx="1"/>
          </p:nvPr>
        </p:nvSpPr>
        <p:spPr>
          <a:xfrm>
            <a:off x="0" y="1996581"/>
            <a:ext cx="10908792" cy="2374083"/>
          </a:xfrm>
        </p:spPr>
        <p:txBody>
          <a:bodyPr>
            <a:normAutofit fontScale="70000" lnSpcReduction="20000"/>
          </a:bodyPr>
          <a:lstStyle/>
          <a:p>
            <a:r>
              <a:rPr lang="en-IE" dirty="0"/>
              <a:t>Access modifiers are an integral part of object-oriented programming.</a:t>
            </a:r>
            <a:endParaRPr lang="ga-IE" dirty="0"/>
          </a:p>
          <a:p>
            <a:r>
              <a:rPr lang="en-IE" dirty="0"/>
              <a:t> They support the concept of encapsulation, which promotes the idea of hiding functionality. </a:t>
            </a:r>
            <a:endParaRPr lang="ga-IE" dirty="0"/>
          </a:p>
          <a:p>
            <a:r>
              <a:rPr lang="en-IE" dirty="0"/>
              <a:t>Access modifiers allow you to define who does or doesn't have access to certain features.</a:t>
            </a:r>
            <a:endParaRPr lang="en-GB" dirty="0"/>
          </a:p>
        </p:txBody>
      </p:sp>
      <p:pic>
        <p:nvPicPr>
          <p:cNvPr id="5" name="Picture 4"/>
          <p:cNvPicPr>
            <a:picLocks noChangeAspect="1"/>
          </p:cNvPicPr>
          <p:nvPr/>
        </p:nvPicPr>
        <p:blipFill>
          <a:blip r:embed="rId2"/>
          <a:stretch>
            <a:fillRect/>
          </a:stretch>
        </p:blipFill>
        <p:spPr>
          <a:xfrm>
            <a:off x="2072561" y="3734761"/>
            <a:ext cx="6987549" cy="2811437"/>
          </a:xfrm>
          <a:prstGeom prst="rect">
            <a:avLst/>
          </a:prstGeom>
        </p:spPr>
      </p:pic>
    </p:spTree>
    <p:extLst>
      <p:ext uri="{BB962C8B-B14F-4D97-AF65-F5344CB8AC3E}">
        <p14:creationId xmlns:p14="http://schemas.microsoft.com/office/powerpoint/2010/main" val="396284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Private, public and protected access modifiers</a:t>
            </a:r>
            <a:endParaRPr lang="en-GB" dirty="0"/>
          </a:p>
        </p:txBody>
      </p:sp>
      <p:sp>
        <p:nvSpPr>
          <p:cNvPr id="3" name="Content Placeholder 2"/>
          <p:cNvSpPr>
            <a:spLocks noGrp="1"/>
          </p:cNvSpPr>
          <p:nvPr>
            <p:ph idx="1"/>
          </p:nvPr>
        </p:nvSpPr>
        <p:spPr>
          <a:xfrm>
            <a:off x="436605" y="2190749"/>
            <a:ext cx="11302314" cy="4481900"/>
          </a:xfrm>
        </p:spPr>
        <p:txBody>
          <a:bodyPr>
            <a:normAutofit fontScale="62500" lnSpcReduction="20000"/>
          </a:bodyPr>
          <a:lstStyle/>
          <a:p>
            <a:r>
              <a:rPr lang="en-IE" b="1" dirty="0"/>
              <a:t>private: </a:t>
            </a:r>
            <a:r>
              <a:rPr lang="en-IE" dirty="0"/>
              <a:t>limits the accessibility of a member to within the defined </a:t>
            </a:r>
            <a:r>
              <a:rPr lang="en-IE" dirty="0" smtClean="0"/>
              <a:t>type</a:t>
            </a:r>
            <a:r>
              <a:rPr lang="ga-IE" dirty="0" smtClean="0"/>
              <a:t>. F</a:t>
            </a:r>
            <a:r>
              <a:rPr lang="en-IE" dirty="0" smtClean="0"/>
              <a:t>or </a:t>
            </a:r>
            <a:r>
              <a:rPr lang="en-IE" dirty="0"/>
              <a:t>example if a variable or a </a:t>
            </a:r>
            <a:r>
              <a:rPr lang="en-IE" dirty="0" smtClean="0"/>
              <a:t>function </a:t>
            </a:r>
            <a:r>
              <a:rPr lang="en-IE" dirty="0"/>
              <a:t>is being created in a </a:t>
            </a:r>
            <a:r>
              <a:rPr lang="en-IE" dirty="0" err="1"/>
              <a:t>ClassA</a:t>
            </a:r>
            <a:r>
              <a:rPr lang="en-IE" dirty="0"/>
              <a:t> and declared as private then another </a:t>
            </a:r>
            <a:r>
              <a:rPr lang="en-IE" dirty="0" err="1"/>
              <a:t>ClassB</a:t>
            </a:r>
            <a:r>
              <a:rPr lang="en-IE" dirty="0"/>
              <a:t> can't access that.</a:t>
            </a:r>
            <a:endParaRPr lang="ga-IE" dirty="0"/>
          </a:p>
          <a:p>
            <a:r>
              <a:rPr lang="en-IE" b="1" dirty="0"/>
              <a:t>public: </a:t>
            </a:r>
            <a:r>
              <a:rPr lang="en-IE" dirty="0"/>
              <a:t>has no limits, any members or types defined as public can be accessed within the class, assembly even outside the assembly. </a:t>
            </a:r>
            <a:r>
              <a:rPr lang="en-IE" dirty="0">
                <a:solidFill>
                  <a:srgbClr val="0070C0"/>
                </a:solidFill>
              </a:rPr>
              <a:t>When C# code is compiled, the output executable code </a:t>
            </a:r>
            <a:r>
              <a:rPr lang="ga-IE" dirty="0" smtClean="0">
                <a:solidFill>
                  <a:srgbClr val="0070C0"/>
                </a:solidFill>
              </a:rPr>
              <a:t>is </a:t>
            </a:r>
            <a:r>
              <a:rPr lang="en-IE" dirty="0" smtClean="0">
                <a:solidFill>
                  <a:srgbClr val="0070C0"/>
                </a:solidFill>
              </a:rPr>
              <a:t>contained </a:t>
            </a:r>
            <a:r>
              <a:rPr lang="en-IE" dirty="0">
                <a:solidFill>
                  <a:srgbClr val="0070C0"/>
                </a:solidFill>
              </a:rPr>
              <a:t>within a .</a:t>
            </a:r>
            <a:r>
              <a:rPr lang="en-IE" dirty="0" err="1">
                <a:solidFill>
                  <a:srgbClr val="0070C0"/>
                </a:solidFill>
              </a:rPr>
              <a:t>dll</a:t>
            </a:r>
            <a:r>
              <a:rPr lang="en-IE" dirty="0">
                <a:solidFill>
                  <a:srgbClr val="0070C0"/>
                </a:solidFill>
              </a:rPr>
              <a:t> or an .exe file is also called as an </a:t>
            </a:r>
            <a:r>
              <a:rPr lang="en-IE" i="1" dirty="0">
                <a:solidFill>
                  <a:srgbClr val="0070C0"/>
                </a:solidFill>
              </a:rPr>
              <a:t>assembly</a:t>
            </a:r>
            <a:r>
              <a:rPr lang="en-IE" dirty="0">
                <a:solidFill>
                  <a:srgbClr val="0070C0"/>
                </a:solidFill>
              </a:rPr>
              <a:t>. An assembly is a unit of executable code that can be independently versioned and installed. </a:t>
            </a:r>
            <a:r>
              <a:rPr lang="en-IE" dirty="0"/>
              <a:t>	</a:t>
            </a:r>
          </a:p>
          <a:p>
            <a:r>
              <a:rPr lang="en-IE" b="1" dirty="0" smtClean="0"/>
              <a:t>protected</a:t>
            </a:r>
            <a:r>
              <a:rPr lang="en-IE" b="1" dirty="0"/>
              <a:t>: </a:t>
            </a:r>
            <a:r>
              <a:rPr lang="en-IE" dirty="0"/>
              <a:t>plays a role only when inheritance is used. In other words any protected type or member becomes accessible when a child is inherited by the parent. In other cases (when no inheritance) protected members and types are not visible.</a:t>
            </a:r>
            <a:endParaRPr lang="en-GB" dirty="0"/>
          </a:p>
        </p:txBody>
      </p:sp>
    </p:spTree>
    <p:extLst>
      <p:ext uri="{BB962C8B-B14F-4D97-AF65-F5344CB8AC3E}">
        <p14:creationId xmlns:p14="http://schemas.microsoft.com/office/powerpoint/2010/main" val="301128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internal and protected internal access modifiers</a:t>
            </a:r>
            <a:endParaRPr lang="en-GB" dirty="0"/>
          </a:p>
        </p:txBody>
      </p:sp>
      <p:sp>
        <p:nvSpPr>
          <p:cNvPr id="3" name="Content Placeholder 2"/>
          <p:cNvSpPr>
            <a:spLocks noGrp="1"/>
          </p:cNvSpPr>
          <p:nvPr>
            <p:ph idx="1"/>
          </p:nvPr>
        </p:nvSpPr>
        <p:spPr>
          <a:xfrm>
            <a:off x="148281" y="1828456"/>
            <a:ext cx="12043719" cy="4835955"/>
          </a:xfrm>
        </p:spPr>
        <p:txBody>
          <a:bodyPr>
            <a:noAutofit/>
          </a:bodyPr>
          <a:lstStyle/>
          <a:p>
            <a:r>
              <a:rPr lang="en-IE" sz="2000" dirty="0"/>
              <a:t>The </a:t>
            </a:r>
            <a:r>
              <a:rPr lang="en-IE" sz="2000" dirty="0">
                <a:solidFill>
                  <a:srgbClr val="00B050"/>
                </a:solidFill>
              </a:rPr>
              <a:t>internal and protected internal access modifiers </a:t>
            </a:r>
            <a:r>
              <a:rPr lang="en-IE" sz="2000" dirty="0"/>
              <a:t>are sometimes useful when you work with </a:t>
            </a:r>
            <a:r>
              <a:rPr lang="en-IE" sz="2000" dirty="0">
                <a:solidFill>
                  <a:srgbClr val="00B050"/>
                </a:solidFill>
              </a:rPr>
              <a:t>class libraries or with solutions that have more than one project</a:t>
            </a:r>
            <a:r>
              <a:rPr lang="en-IE" sz="2000" dirty="0"/>
              <a:t>. To understand how they work, remember that when you build a project, a</a:t>
            </a:r>
            <a:r>
              <a:rPr lang="ga-IE" sz="2000" dirty="0"/>
              <a:t>ll</a:t>
            </a:r>
            <a:r>
              <a:rPr lang="en-IE" sz="2000" dirty="0"/>
              <a:t> of the classes that make up the project are compiled into a single assembly. </a:t>
            </a:r>
          </a:p>
          <a:p>
            <a:r>
              <a:rPr lang="en-IE" sz="2000" dirty="0"/>
              <a:t>Members that use the internal keyword alone are accessible to a</a:t>
            </a:r>
            <a:r>
              <a:rPr lang="ga-IE" sz="2000" dirty="0"/>
              <a:t>ll</a:t>
            </a:r>
            <a:r>
              <a:rPr lang="en-IE" sz="2000" dirty="0"/>
              <a:t> of the classes </a:t>
            </a:r>
            <a:r>
              <a:rPr lang="ga-IE" sz="2000" dirty="0"/>
              <a:t> </a:t>
            </a:r>
            <a:r>
              <a:rPr lang="en-IE" sz="2000" dirty="0"/>
              <a:t>within that assembly, but not to classes in other assemblies</a:t>
            </a:r>
            <a:r>
              <a:rPr lang="ga-IE" sz="2000" dirty="0"/>
              <a:t>. </a:t>
            </a:r>
            <a:r>
              <a:rPr lang="en-IE" sz="2000" dirty="0"/>
              <a:t>Hence, if you have a C# project that has </a:t>
            </a:r>
            <a:r>
              <a:rPr lang="en-IE" sz="2000" dirty="0" err="1"/>
              <a:t>ClassA</a:t>
            </a:r>
            <a:r>
              <a:rPr lang="en-IE" sz="2000" dirty="0"/>
              <a:t>, </a:t>
            </a:r>
            <a:r>
              <a:rPr lang="en-IE" sz="2000" dirty="0" err="1"/>
              <a:t>ClassB</a:t>
            </a:r>
            <a:r>
              <a:rPr lang="en-IE" sz="2000" dirty="0"/>
              <a:t> and </a:t>
            </a:r>
            <a:r>
              <a:rPr lang="en-IE" sz="2000" dirty="0" err="1"/>
              <a:t>ClassC</a:t>
            </a:r>
            <a:r>
              <a:rPr lang="en-IE" sz="2000" dirty="0"/>
              <a:t> then any internal type and members will become accessible across the classes with in the assembly.</a:t>
            </a:r>
            <a:endParaRPr lang="ga-IE" sz="2000" dirty="0"/>
          </a:p>
          <a:p>
            <a:r>
              <a:rPr lang="en-IE" sz="2000" dirty="0"/>
              <a:t>Similarly, members </a:t>
            </a:r>
            <a:r>
              <a:rPr lang="ga-IE" sz="2000" dirty="0"/>
              <a:t> </a:t>
            </a:r>
            <a:r>
              <a:rPr lang="en-IE" sz="2000" dirty="0"/>
              <a:t>that specify protected internal are accessible to</a:t>
            </a:r>
            <a:r>
              <a:rPr lang="ga-IE" sz="2000" dirty="0"/>
              <a:t> current class,</a:t>
            </a:r>
            <a:r>
              <a:rPr lang="en-IE" sz="2000" dirty="0"/>
              <a:t> derived classes that are a part of </a:t>
            </a:r>
            <a:r>
              <a:rPr lang="ga-IE" sz="2000" dirty="0"/>
              <a:t> </a:t>
            </a:r>
            <a:r>
              <a:rPr lang="en-IE" sz="2000" dirty="0"/>
              <a:t>the same assembly, </a:t>
            </a:r>
            <a:r>
              <a:rPr lang="ga-IE" sz="2000" dirty="0"/>
              <a:t>or </a:t>
            </a:r>
            <a:r>
              <a:rPr lang="en-IE" sz="2000" dirty="0"/>
              <a:t>derived classes in other assemblies. </a:t>
            </a:r>
          </a:p>
          <a:p>
            <a:endParaRPr lang="en-GB" sz="1800" dirty="0"/>
          </a:p>
          <a:p>
            <a:endParaRPr lang="ga-IE" sz="1800" dirty="0"/>
          </a:p>
          <a:p>
            <a:pPr marL="0" indent="0">
              <a:buNone/>
            </a:pPr>
            <a:endParaRPr lang="en-GB" sz="2000" dirty="0"/>
          </a:p>
        </p:txBody>
      </p:sp>
    </p:spTree>
    <p:extLst>
      <p:ext uri="{BB962C8B-B14F-4D97-AF65-F5344CB8AC3E}">
        <p14:creationId xmlns:p14="http://schemas.microsoft.com/office/powerpoint/2010/main" val="136780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3875" y="271462"/>
            <a:ext cx="11144250" cy="6315075"/>
          </a:xfrm>
          <a:prstGeom prst="rect">
            <a:avLst/>
          </a:prstGeom>
        </p:spPr>
      </p:pic>
    </p:spTree>
    <p:extLst>
      <p:ext uri="{BB962C8B-B14F-4D97-AF65-F5344CB8AC3E}">
        <p14:creationId xmlns:p14="http://schemas.microsoft.com/office/powerpoint/2010/main" val="70071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Inheritance</a:t>
            </a:r>
            <a:endParaRPr lang="en-GB" dirty="0"/>
          </a:p>
        </p:txBody>
      </p:sp>
    </p:spTree>
    <p:extLst>
      <p:ext uri="{BB962C8B-B14F-4D97-AF65-F5344CB8AC3E}">
        <p14:creationId xmlns:p14="http://schemas.microsoft.com/office/powerpoint/2010/main" val="202500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smtClean="0"/>
              <a:t>Introduction </a:t>
            </a:r>
            <a:r>
              <a:rPr lang="ga-IE" dirty="0"/>
              <a:t>to inheritance</a:t>
            </a:r>
            <a:endParaRPr lang="en-GB" dirty="0"/>
          </a:p>
        </p:txBody>
      </p:sp>
      <p:sp>
        <p:nvSpPr>
          <p:cNvPr id="3" name="Content Placeholder 2"/>
          <p:cNvSpPr>
            <a:spLocks noGrp="1"/>
          </p:cNvSpPr>
          <p:nvPr>
            <p:ph idx="1"/>
          </p:nvPr>
        </p:nvSpPr>
        <p:spPr>
          <a:xfrm>
            <a:off x="209725" y="2021747"/>
            <a:ext cx="11484528" cy="4496499"/>
          </a:xfrm>
        </p:spPr>
        <p:txBody>
          <a:bodyPr>
            <a:noAutofit/>
          </a:bodyPr>
          <a:lstStyle/>
          <a:p>
            <a:pPr>
              <a:lnSpc>
                <a:spcPct val="170000"/>
              </a:lnSpc>
            </a:pPr>
            <a:r>
              <a:rPr lang="en-IE" sz="1600" dirty="0">
                <a:solidFill>
                  <a:srgbClr val="00B0F0"/>
                </a:solidFill>
                <a:latin typeface="Aharoni" panose="02010803020104030203" pitchFamily="2" charset="-79"/>
                <a:cs typeface="Aharoni" panose="02010803020104030203" pitchFamily="2" charset="-79"/>
              </a:rPr>
              <a:t>Inheritance lets you create a new class based on an existing class. </a:t>
            </a:r>
            <a:r>
              <a:rPr lang="en-IE" sz="1600" dirty="0"/>
              <a:t>Then, the new class </a:t>
            </a:r>
            <a:r>
              <a:rPr lang="ga-IE" sz="1600" dirty="0"/>
              <a:t> </a:t>
            </a:r>
            <a:r>
              <a:rPr lang="en-IE" sz="1600" dirty="0"/>
              <a:t>inherits the properties, methods, and other members of the existing class. </a:t>
            </a:r>
          </a:p>
          <a:p>
            <a:pPr>
              <a:lnSpc>
                <a:spcPct val="170000"/>
              </a:lnSpc>
            </a:pPr>
            <a:r>
              <a:rPr lang="en-IE" sz="1600" b="1" dirty="0">
                <a:solidFill>
                  <a:srgbClr val="00B050"/>
                </a:solidFill>
                <a:latin typeface="Batang" panose="02030600000101010101" pitchFamily="18" charset="-127"/>
                <a:ea typeface="Batang" panose="02030600000101010101" pitchFamily="18" charset="-127"/>
              </a:rPr>
              <a:t>A class that inherits from an existing class is called a derived class, child class, or </a:t>
            </a:r>
            <a:r>
              <a:rPr lang="ga-IE" sz="1600" b="1" dirty="0">
                <a:solidFill>
                  <a:srgbClr val="00B050"/>
                </a:solidFill>
                <a:latin typeface="Batang" panose="02030600000101010101" pitchFamily="18" charset="-127"/>
                <a:ea typeface="Batang" panose="02030600000101010101" pitchFamily="18" charset="-127"/>
              </a:rPr>
              <a:t> </a:t>
            </a:r>
            <a:r>
              <a:rPr lang="en-IE" sz="1600" b="1" dirty="0">
                <a:solidFill>
                  <a:srgbClr val="00B050"/>
                </a:solidFill>
                <a:latin typeface="Batang" panose="02030600000101010101" pitchFamily="18" charset="-127"/>
                <a:ea typeface="Batang" panose="02030600000101010101" pitchFamily="18" charset="-127"/>
              </a:rPr>
              <a:t>subclass. A class that another class inherits is called a base class, parent class, or superclass. </a:t>
            </a:r>
          </a:p>
          <a:p>
            <a:pPr>
              <a:lnSpc>
                <a:spcPct val="170000"/>
              </a:lnSpc>
            </a:pPr>
            <a:r>
              <a:rPr lang="en-IE" sz="1600" dirty="0"/>
              <a:t>A derived class can extend the base class by adding new properties, methods, or other</a:t>
            </a:r>
            <a:r>
              <a:rPr lang="ga-IE" sz="1600" dirty="0"/>
              <a:t> </a:t>
            </a:r>
            <a:r>
              <a:rPr lang="en-IE" sz="1600" dirty="0"/>
              <a:t>members to the base class. It can also replace a member from the base class with its own </a:t>
            </a:r>
            <a:r>
              <a:rPr lang="ga-IE" sz="1600" dirty="0"/>
              <a:t> </a:t>
            </a:r>
            <a:r>
              <a:rPr lang="en-IE" sz="1600" dirty="0"/>
              <a:t>version of the member. Depending on how that's done, this is called hiding or overriding. </a:t>
            </a:r>
          </a:p>
          <a:p>
            <a:pPr>
              <a:lnSpc>
                <a:spcPct val="170000"/>
              </a:lnSpc>
            </a:pPr>
            <a:r>
              <a:rPr lang="en-IE" sz="1600" dirty="0"/>
              <a:t>When you create a new form in C#, the form inherits the .NET Framework class named </a:t>
            </a:r>
            <a:r>
              <a:rPr lang="ga-IE" sz="1600" dirty="0"/>
              <a:t> </a:t>
            </a:r>
            <a:r>
              <a:rPr lang="en-IE" sz="1600" b="1" dirty="0" err="1" smtClean="0"/>
              <a:t>System.Windows.Forms.Form</a:t>
            </a:r>
            <a:r>
              <a:rPr lang="en-IE" sz="1600" b="1" dirty="0"/>
              <a:t>.</a:t>
            </a:r>
            <a:r>
              <a:rPr lang="en-IE" sz="1600" dirty="0"/>
              <a:t> As a result, all C# forms inherit the members defined by this base class. Then, as you add </a:t>
            </a:r>
            <a:r>
              <a:rPr lang="en-IE" sz="1600" dirty="0" err="1"/>
              <a:t>contro</a:t>
            </a:r>
            <a:r>
              <a:rPr lang="ga-IE" sz="1600" dirty="0"/>
              <a:t>ls and code to the form, or extend the base class by creating new properties and methods.</a:t>
            </a:r>
          </a:p>
        </p:txBody>
      </p:sp>
    </p:spTree>
    <p:extLst>
      <p:ext uri="{BB962C8B-B14F-4D97-AF65-F5344CB8AC3E}">
        <p14:creationId xmlns:p14="http://schemas.microsoft.com/office/powerpoint/2010/main" val="418516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304</TotalTime>
  <Words>2022</Words>
  <Application>Microsoft Office PowerPoint</Application>
  <PresentationFormat>Widescreen</PresentationFormat>
  <Paragraphs>82</Paragraphs>
  <Slides>34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Batang</vt:lpstr>
      <vt:lpstr>Aharoni</vt:lpstr>
      <vt:lpstr>Arial Black</vt:lpstr>
      <vt:lpstr>Bauhaus 93</vt:lpstr>
      <vt:lpstr>Berlin Sans FB Demi</vt:lpstr>
      <vt:lpstr>Calibri</vt:lpstr>
      <vt:lpstr>Candara</vt:lpstr>
      <vt:lpstr>Wingdings</vt:lpstr>
      <vt:lpstr>Educational subjects 16x9</vt:lpstr>
      <vt:lpstr>OOPS CONCEPTS</vt:lpstr>
      <vt:lpstr>Encapsulation</vt:lpstr>
      <vt:lpstr>Encapsulation</vt:lpstr>
      <vt:lpstr>Access modifiers</vt:lpstr>
      <vt:lpstr>Private, public and protected access modifiers</vt:lpstr>
      <vt:lpstr>internal and protected internal access modifiers</vt:lpstr>
      <vt:lpstr>PowerPoint Presentation</vt:lpstr>
      <vt:lpstr>Inheritance</vt:lpstr>
      <vt:lpstr>Introduction to inheritance</vt:lpstr>
      <vt:lpstr>PowerPoint Presentation</vt:lpstr>
      <vt:lpstr>Using inheritance</vt:lpstr>
      <vt:lpstr>Defining the base class</vt:lpstr>
      <vt:lpstr>Virtual keyword</vt:lpstr>
      <vt:lpstr>Creating a subclass</vt:lpstr>
      <vt:lpstr>Creating a subclass</vt:lpstr>
      <vt:lpstr>PowerPoint Presentation</vt:lpstr>
      <vt:lpstr>Code for the product, book and the software classes</vt:lpstr>
      <vt:lpstr>PowerPoint Presentation</vt:lpstr>
      <vt:lpstr>PowerPoint Presentation</vt:lpstr>
      <vt:lpstr>PowerPoint Presentation</vt:lpstr>
      <vt:lpstr>PowerPoint Presentation</vt:lpstr>
      <vt:lpstr>Polymorphism</vt:lpstr>
      <vt:lpstr>Polymorphism</vt:lpstr>
      <vt:lpstr>PowerPoint Presentation</vt:lpstr>
      <vt:lpstr>Object types and casting</vt:lpstr>
      <vt:lpstr>Object types </vt:lpstr>
      <vt:lpstr>PowerPoint Presentation</vt:lpstr>
      <vt:lpstr>Using casting with inheritance</vt:lpstr>
      <vt:lpstr>PowerPoint Presentation</vt:lpstr>
      <vt:lpstr>Abstract classes</vt:lpstr>
      <vt:lpstr>Abstract classes</vt:lpstr>
      <vt:lpstr>PowerPoint Presentation</vt:lpstr>
      <vt:lpstr>Sealed classes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Inheritance</dc:title>
  <dc:creator>COB Tutor</dc:creator>
  <cp:lastModifiedBy>COB Tutor</cp:lastModifiedBy>
  <cp:revision>34</cp:revision>
  <dcterms:created xsi:type="dcterms:W3CDTF">2019-03-12T08:41:21Z</dcterms:created>
  <dcterms:modified xsi:type="dcterms:W3CDTF">2019-03-13T10:04:37Z</dcterms:modified>
</cp:coreProperties>
</file>